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1" r:id="rId3"/>
    <p:sldId id="273" r:id="rId4"/>
    <p:sldId id="289" r:id="rId5"/>
    <p:sldId id="283" r:id="rId6"/>
    <p:sldId id="268" r:id="rId7"/>
    <p:sldId id="280" r:id="rId8"/>
    <p:sldId id="281" r:id="rId9"/>
    <p:sldId id="269" r:id="rId10"/>
    <p:sldId id="285" r:id="rId11"/>
    <p:sldId id="275" r:id="rId12"/>
    <p:sldId id="276" r:id="rId13"/>
    <p:sldId id="286" r:id="rId14"/>
    <p:sldId id="288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5FA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80" d="100"/>
          <a:sy n="80" d="100"/>
        </p:scale>
        <p:origin x="-145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JUSUPOVAEA\RomanovaLP\1%20&#1057;&#1074;&#1077;&#1090;&#1072;%20&#1050;&#1072;&#1088;&#1083;&#1080;&#1085;&#1072;\&#1058;&#1072;&#1073;&#1083;&#1080;&#1094;&#1099;%20&#1082;%20&#1080;&#1090;&#1086;&#1075;&#1072;&#1084;\2017\&#1090;&#1072;&#1073;&#1083;&#1080;&#1094;&#1099;%20&#1082;%20&#1087;&#1086;&#1083;&#1085;&#1099;&#1084;%20&#1080;&#1090;&#1086;&#1075;&#1072;&#1084;%2009.17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6;&#1072;&#1073;&#1086;&#1090;&#1072;\&#1040;&#1051;&#1048;&#1071;\&#1055;&#1056;&#1045;&#1047;&#1045;&#1053;&#1058;&#1040;&#1062;&#1048;&#1048;%20&#1043;&#1054;&#1056;&#1054;&#1044;&#1040;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 baseline="0"/>
            </a:pPr>
            <a:r>
              <a:rPr lang="ru-RU" sz="1800" baseline="0" dirty="0"/>
              <a:t>Структура </a:t>
            </a:r>
            <a:r>
              <a:rPr lang="ru-RU" sz="1800" baseline="0" dirty="0" smtClean="0"/>
              <a:t>производства                        </a:t>
            </a:r>
            <a:endParaRPr lang="ru-RU" sz="1800" baseline="0" dirty="0"/>
          </a:p>
          <a:p>
            <a:pPr>
              <a:defRPr sz="1800" baseline="0"/>
            </a:pPr>
            <a:r>
              <a:rPr lang="ru-RU" sz="1800" baseline="0" dirty="0"/>
              <a:t>   январь-сентябрь 2017 г.</a:t>
            </a:r>
          </a:p>
        </c:rich>
      </c:tx>
      <c:layout>
        <c:manualLayout>
          <c:xMode val="edge"/>
          <c:yMode val="edge"/>
          <c:x val="0.20695023862182549"/>
          <c:y val="1.5765760326147335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0482201846039539E-2"/>
          <c:y val="0.12863086582153704"/>
          <c:w val="0.43416781484649225"/>
          <c:h val="0.83924634182924807"/>
        </c:manualLayout>
      </c:layout>
      <c:pie3DChart>
        <c:varyColors val="1"/>
        <c:ser>
          <c:idx val="0"/>
          <c:order val="0"/>
          <c:explosion val="25"/>
          <c:dLbls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050"/>
                      <a:t>0,4%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20-4A4C-A16B-C0FF7A898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'Экономика по отгрузке'!$A$4:$A$16</c:f>
              <c:strCache>
                <c:ptCount val="13"/>
                <c:pt idx="0">
                  <c:v>производство автомобилей (41,5%)</c:v>
                </c:pt>
                <c:pt idx="1">
                  <c:v>пищевая промышленность (18,9%)</c:v>
                </c:pt>
                <c:pt idx="2">
                  <c:v>обработка древесины и производство изделий  из дерева (9,8%)</c:v>
                </c:pt>
                <c:pt idx="3">
                  <c:v>Производство целлюлозы, древесной массы, бумаги, картона и изделий из них (4,7%)</c:v>
                </c:pt>
                <c:pt idx="4">
                  <c:v>производство  неметаллических 
минеральных продуктов (6,6%)</c:v>
                </c:pt>
                <c:pt idx="5">
                  <c:v>добыча сырой нефти и природного газа (2,3%)</c:v>
                </c:pt>
                <c:pt idx="6">
                  <c:v>производство машин и оборудования (1,9%)</c:v>
                </c:pt>
                <c:pt idx="7">
                  <c:v>Производство и передача электроэнергии,газа, пара, воды (1,9%)</c:v>
                </c:pt>
                <c:pt idx="8">
                  <c:v>химическое производство (1,0%)</c:v>
                </c:pt>
                <c:pt idx="9">
                  <c:v>текстильное производство (0,8%)</c:v>
                </c:pt>
                <c:pt idx="10">
                  <c:v>производство готовых металлических изделий (3,4%)</c:v>
                </c:pt>
                <c:pt idx="11">
                  <c:v>производство резиновых и пластмассовых изделий (1,8%)</c:v>
                </c:pt>
                <c:pt idx="12">
                  <c:v>прочие (5,5%)</c:v>
                </c:pt>
              </c:strCache>
            </c:strRef>
          </c:cat>
          <c:val>
            <c:numRef>
              <c:f>'Экономика по отгрузке'!$B$4:$B$16</c:f>
              <c:numCache>
                <c:formatCode>0</c:formatCode>
                <c:ptCount val="13"/>
                <c:pt idx="0">
                  <c:v>36205.292300000001</c:v>
                </c:pt>
                <c:pt idx="1">
                  <c:v>16473.025099999999</c:v>
                </c:pt>
                <c:pt idx="2">
                  <c:v>8522.8212999999996</c:v>
                </c:pt>
                <c:pt idx="3">
                  <c:v>4070.1099999999997</c:v>
                </c:pt>
                <c:pt idx="4">
                  <c:v>5783.5644000000002</c:v>
                </c:pt>
                <c:pt idx="5">
                  <c:v>1994.6985</c:v>
                </c:pt>
                <c:pt idx="6">
                  <c:v>1625.9232999999999</c:v>
                </c:pt>
                <c:pt idx="7">
                  <c:v>1615.6205</c:v>
                </c:pt>
                <c:pt idx="8">
                  <c:v>890.19100000000003</c:v>
                </c:pt>
                <c:pt idx="9">
                  <c:v>740.07600000000002</c:v>
                </c:pt>
                <c:pt idx="10">
                  <c:v>2920.66</c:v>
                </c:pt>
                <c:pt idx="11">
                  <c:v>1536.3771999999999</c:v>
                </c:pt>
                <c:pt idx="12">
                  <c:v>4786.0189000000109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820-4A4C-A16B-C0FF7A8980C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6988953554994739"/>
          <c:y val="0.11956959492423547"/>
          <c:w val="0.52490364986427973"/>
          <c:h val="0.86791367988097945"/>
        </c:manualLayout>
      </c:layout>
      <c:overlay val="0"/>
      <c:txPr>
        <a:bodyPr/>
        <a:lstStyle/>
        <a:p>
          <a:pPr>
            <a:defRPr sz="1000" b="1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836936292054402E-2"/>
          <c:y val="7.3250235267976763E-2"/>
          <c:w val="0.90813918776284408"/>
          <c:h val="0.641912937862822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'инвестиции (5)'!$A$2</c:f>
              <c:strCache>
                <c:ptCount val="1"/>
                <c:pt idx="0">
                  <c:v>Доля инвестиций предприятий ЕМР</c:v>
                </c:pt>
              </c:strCache>
            </c:strRef>
          </c:tx>
          <c:spPr>
            <a:solidFill>
              <a:srgbClr val="5877B4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860-4388-A6D3-7EDBAB9A1D96}"/>
                </c:ext>
              </c:extLst>
            </c:dLbl>
            <c:dLbl>
              <c:idx val="1"/>
              <c:layout>
                <c:manualLayout>
                  <c:x val="0"/>
                  <c:y val="-1.08290997522097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860-4388-A6D3-7EDBAB9A1D9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860-4388-A6D3-7EDBAB9A1D9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47%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860-4388-A6D3-7EDBAB9A1D96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47%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860-4388-A6D3-7EDBAB9A1D96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61%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860-4388-A6D3-7EDBAB9A1D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'инвестиции (5)'!$B$1:$G$1</c:f>
              <c:strCache>
                <c:ptCount val="6"/>
                <c:pt idx="0">
                  <c:v>2011 
год</c:v>
                </c:pt>
                <c:pt idx="1">
                  <c:v>2012
 год</c:v>
                </c:pt>
                <c:pt idx="2">
                  <c:v>2013 
год</c:v>
                </c:pt>
                <c:pt idx="3">
                  <c:v>2014
 год </c:v>
                </c:pt>
                <c:pt idx="4">
                  <c:v>2015
год</c:v>
                </c:pt>
                <c:pt idx="5">
                  <c:v>2016 
год </c:v>
                </c:pt>
              </c:strCache>
            </c:strRef>
          </c:cat>
          <c:val>
            <c:numRef>
              <c:f>'инвестиции (5)'!$B$2:$G$2</c:f>
              <c:numCache>
                <c:formatCode>0.0</c:formatCode>
                <c:ptCount val="6"/>
                <c:pt idx="0">
                  <c:v>1.1699999999999982</c:v>
                </c:pt>
                <c:pt idx="1">
                  <c:v>13.08</c:v>
                </c:pt>
                <c:pt idx="2">
                  <c:v>13.349999999999998</c:v>
                </c:pt>
                <c:pt idx="3">
                  <c:v>23.04</c:v>
                </c:pt>
                <c:pt idx="4">
                  <c:v>15.5</c:v>
                </c:pt>
                <c:pt idx="5">
                  <c:v>16.600000000000001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860-4388-A6D3-7EDBAB9A1D96}"/>
            </c:ext>
          </c:extLst>
        </c:ser>
        <c:ser>
          <c:idx val="1"/>
          <c:order val="1"/>
          <c:tx>
            <c:strRef>
              <c:f>'инвестиции (5)'!$A$3</c:f>
              <c:strCache>
                <c:ptCount val="1"/>
                <c:pt idx="0">
                  <c:v>Доля инвестиций ОЭЗ ППТ"Алабуга"</c:v>
                </c:pt>
              </c:strCache>
            </c:strRef>
          </c:tx>
          <c:spPr>
            <a:solidFill>
              <a:srgbClr val="C25E73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93%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860-4388-A6D3-7EDBAB9A1D9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D860-4388-A6D3-7EDBAB9A1D9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67%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860-4388-A6D3-7EDBAB9A1D9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53%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860-4388-A6D3-7EDBAB9A1D96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53%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860-4388-A6D3-7EDBAB9A1D96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39%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860-4388-A6D3-7EDBAB9A1D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'инвестиции (5)'!$B$1:$G$1</c:f>
              <c:strCache>
                <c:ptCount val="6"/>
                <c:pt idx="0">
                  <c:v>2011 
год</c:v>
                </c:pt>
                <c:pt idx="1">
                  <c:v>2012
 год</c:v>
                </c:pt>
                <c:pt idx="2">
                  <c:v>2013 
год</c:v>
                </c:pt>
                <c:pt idx="3">
                  <c:v>2014
 год </c:v>
                </c:pt>
                <c:pt idx="4">
                  <c:v>2015
год</c:v>
                </c:pt>
                <c:pt idx="5">
                  <c:v>2016 
год </c:v>
                </c:pt>
              </c:strCache>
            </c:strRef>
          </c:cat>
          <c:val>
            <c:numRef>
              <c:f>'инвестиции (5)'!$B$3:$G$3</c:f>
              <c:numCache>
                <c:formatCode>0.0</c:formatCode>
                <c:ptCount val="6"/>
                <c:pt idx="0">
                  <c:v>14.3</c:v>
                </c:pt>
                <c:pt idx="1">
                  <c:v>9.3000000000000007</c:v>
                </c:pt>
                <c:pt idx="2">
                  <c:v>26.55</c:v>
                </c:pt>
                <c:pt idx="3">
                  <c:v>32.9</c:v>
                </c:pt>
                <c:pt idx="4">
                  <c:v>13.5</c:v>
                </c:pt>
                <c:pt idx="5">
                  <c:v>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D860-4388-A6D3-7EDBAB9A1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2761600"/>
        <c:axId val="102763136"/>
      </c:barChart>
      <c:catAx>
        <c:axId val="10276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2763136"/>
        <c:crosses val="autoZero"/>
        <c:auto val="1"/>
        <c:lblAlgn val="ctr"/>
        <c:lblOffset val="100"/>
        <c:noMultiLvlLbl val="0"/>
      </c:catAx>
      <c:valAx>
        <c:axId val="102763136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02761600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3.226654996013717E-2"/>
          <c:y val="0.89464875634733398"/>
          <c:w val="0.93822190408017181"/>
          <c:h val="8.2510359557490878E-2"/>
        </c:manualLayout>
      </c:layout>
      <c:overlay val="0"/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319065151220373E-2"/>
          <c:y val="4.2575909386523378E-2"/>
          <c:w val="0.87860196857924666"/>
          <c:h val="0.69137570719876851"/>
        </c:manualLayout>
      </c:layout>
      <c:lineChart>
        <c:grouping val="standard"/>
        <c:varyColors val="0"/>
        <c:ser>
          <c:idx val="0"/>
          <c:order val="0"/>
          <c:tx>
            <c:strRef>
              <c:f>'[Лист Microsoft Excel.xlsx]Лист2'!$A$2</c:f>
              <c:strCache>
                <c:ptCount val="1"/>
                <c:pt idx="0">
                  <c:v>ЕМР</c:v>
                </c:pt>
              </c:strCache>
            </c:strRef>
          </c:tx>
          <c:dLbls>
            <c:dLbl>
              <c:idx val="2"/>
              <c:layout>
                <c:manualLayout>
                  <c:x val="-7.6518412242945963E-3"/>
                  <c:y val="-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477761836441894E-2"/>
                  <c:y val="4.4731176736103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129603060736491E-2"/>
                  <c:y val="-5.5053755982896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53128833006067E-2"/>
                  <c:y val="-5.478914269012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'[Лист Microsoft Excel.xlsx]Лист2'!$B$1:$J$1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'[Лист Microsoft Excel.xlsx]Лист2'!$B$2:$J$2</c:f>
              <c:numCache>
                <c:formatCode>General</c:formatCode>
                <c:ptCount val="9"/>
                <c:pt idx="0">
                  <c:v>82.2</c:v>
                </c:pt>
                <c:pt idx="1">
                  <c:v>129.6</c:v>
                </c:pt>
                <c:pt idx="2">
                  <c:v>111.2</c:v>
                </c:pt>
                <c:pt idx="3">
                  <c:v>115.6</c:v>
                </c:pt>
                <c:pt idx="4" formatCode="0.0">
                  <c:v>147</c:v>
                </c:pt>
                <c:pt idx="5" formatCode="0.0">
                  <c:v>94.5</c:v>
                </c:pt>
                <c:pt idx="6">
                  <c:v>100.9</c:v>
                </c:pt>
                <c:pt idx="7">
                  <c:v>115.4</c:v>
                </c:pt>
                <c:pt idx="8">
                  <c:v>123.5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'[Лист Microsoft Excel.xlsx]Лист2'!$A$3</c:f>
              <c:strCache>
                <c:ptCount val="1"/>
                <c:pt idx="0">
                  <c:v>Средний по РТ</c:v>
                </c:pt>
              </c:strCache>
            </c:strRef>
          </c:tx>
          <c:dLbls>
            <c:dLbl>
              <c:idx val="0"/>
              <c:layout>
                <c:manualLayout>
                  <c:x val="-1.5303682448589193E-2"/>
                  <c:y val="-4.8172036485034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5648015303682454E-3"/>
                  <c:y val="3.440859748931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3.78494572382413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1477761836441894E-2"/>
                  <c:y val="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1.9129603060736491E-3"/>
                  <c:y val="3.440859748931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7388809182209472E-3"/>
                  <c:y val="-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5303682448589193E-2"/>
                  <c:y val="4.1290316987172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2353128833006067E-2"/>
                  <c:y val="4.565761890843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'[Лист Microsoft Excel.xlsx]Лист2'!$B$1:$J$1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'[Лист Microsoft Excel.xlsx]Лист2'!$B$3:$J$3</c:f>
              <c:numCache>
                <c:formatCode>General</c:formatCode>
                <c:ptCount val="9"/>
                <c:pt idx="0">
                  <c:v>95.6</c:v>
                </c:pt>
                <c:pt idx="1">
                  <c:v>108.4</c:v>
                </c:pt>
                <c:pt idx="2">
                  <c:v>105.7</c:v>
                </c:pt>
                <c:pt idx="3" formatCode="0.0">
                  <c:v>107</c:v>
                </c:pt>
                <c:pt idx="4" formatCode="0.0">
                  <c:v>101</c:v>
                </c:pt>
                <c:pt idx="5">
                  <c:v>101.3</c:v>
                </c:pt>
                <c:pt idx="6">
                  <c:v>101.5</c:v>
                </c:pt>
                <c:pt idx="7">
                  <c:v>103.6</c:v>
                </c:pt>
                <c:pt idx="8">
                  <c:v>102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885632"/>
        <c:axId val="102907904"/>
      </c:lineChart>
      <c:catAx>
        <c:axId val="10288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02907904"/>
        <c:crosses val="autoZero"/>
        <c:auto val="1"/>
        <c:lblAlgn val="ctr"/>
        <c:lblOffset val="100"/>
        <c:noMultiLvlLbl val="0"/>
      </c:catAx>
      <c:valAx>
        <c:axId val="102907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28856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5253742134457008"/>
          <c:y val="0.90681149344692324"/>
          <c:w val="0.57144341892701001"/>
          <c:h val="8.2865927306283657E-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0.35808</cdr:x>
      <cdr:y>0.15859</cdr:y>
    </cdr:from>
    <cdr:to>
      <cdr:x>0.48646</cdr:x>
      <cdr:y>0.28804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1606692" y="352879"/>
          <a:ext cx="576064" cy="28803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Times New Roman" pitchFamily="18" charset="0"/>
            </a:rPr>
            <a:t>39,9</a:t>
          </a:r>
          <a:endParaRPr lang="ru-RU" sz="1200" b="1" dirty="0">
            <a:solidFill>
              <a:schemeClr val="dk1"/>
            </a:solidFill>
            <a:latin typeface="+mn-lt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0.52956</cdr:x>
      <cdr:y>0</cdr:y>
    </cdr:from>
    <cdr:to>
      <cdr:x>0.67637</cdr:x>
      <cdr:y>0.09404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2376130" y="-1491945"/>
          <a:ext cx="658753" cy="20925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Times New Roman" pitchFamily="18" charset="0"/>
            </a:rPr>
            <a:t>51,2</a:t>
          </a:r>
          <a:endParaRPr lang="ru-RU" sz="1200" b="1" dirty="0">
            <a:solidFill>
              <a:schemeClr val="dk1"/>
            </a:solidFill>
            <a:latin typeface="+mn-lt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0.66849</cdr:x>
      <cdr:y>0.27901</cdr:y>
    </cdr:from>
    <cdr:to>
      <cdr:x>0.79062</cdr:x>
      <cdr:y>0.37305</cdr:y>
    </cdr:to>
    <cdr:sp macro="" textlink="">
      <cdr:nvSpPr>
        <cdr:cNvPr id="5" name="TextBox 8"/>
        <cdr:cNvSpPr txBox="1"/>
      </cdr:nvSpPr>
      <cdr:spPr>
        <a:xfrm xmlns:a="http://schemas.openxmlformats.org/drawingml/2006/main">
          <a:off x="2758820" y="640911"/>
          <a:ext cx="504056" cy="21602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Times New Roman" pitchFamily="18" charset="0"/>
            </a:rPr>
            <a:t>28,9</a:t>
          </a:r>
          <a:endParaRPr lang="ru-RU" sz="1200" b="1" dirty="0">
            <a:solidFill>
              <a:schemeClr val="dk1"/>
            </a:solidFill>
            <a:latin typeface="+mn-lt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0.05316</cdr:x>
      <cdr:y>0.41749</cdr:y>
    </cdr:from>
    <cdr:to>
      <cdr:x>0.19402</cdr:x>
      <cdr:y>0.54556</cdr:y>
    </cdr:to>
    <cdr:sp macro="" textlink="">
      <cdr:nvSpPr>
        <cdr:cNvPr id="7" name="TextBox 8"/>
        <cdr:cNvSpPr txBox="1"/>
      </cdr:nvSpPr>
      <cdr:spPr>
        <a:xfrm xmlns:a="http://schemas.openxmlformats.org/drawingml/2006/main">
          <a:off x="238540" y="928943"/>
          <a:ext cx="632016" cy="284978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Times New Roman" pitchFamily="18" charset="0"/>
            </a:rPr>
            <a:t>17,4</a:t>
          </a:r>
          <a:endParaRPr lang="ru-RU" sz="3200" b="1" dirty="0">
            <a:solidFill>
              <a:schemeClr val="dk1"/>
            </a:solidFill>
            <a:latin typeface="+mn-lt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0.21364</cdr:x>
      <cdr:y>0.35276</cdr:y>
    </cdr:from>
    <cdr:to>
      <cdr:x>0.33578</cdr:x>
      <cdr:y>0.4468</cdr:y>
    </cdr:to>
    <cdr:sp macro="" textlink="">
      <cdr:nvSpPr>
        <cdr:cNvPr id="8" name="TextBox 8"/>
        <cdr:cNvSpPr txBox="1"/>
      </cdr:nvSpPr>
      <cdr:spPr>
        <a:xfrm xmlns:a="http://schemas.openxmlformats.org/drawingml/2006/main">
          <a:off x="958620" y="784927"/>
          <a:ext cx="548030" cy="20925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solidFill>
                <a:schemeClr val="dk1"/>
              </a:solidFill>
              <a:latin typeface="+mn-lt"/>
              <a:ea typeface="+mn-ea"/>
              <a:cs typeface="Times New Roman" pitchFamily="18" charset="0"/>
            </a:rPr>
            <a:t>24,5</a:t>
          </a:r>
          <a:endParaRPr lang="ru-RU" sz="1200" b="1" dirty="0">
            <a:solidFill>
              <a:schemeClr val="dk1"/>
            </a:solidFill>
            <a:latin typeface="+mn-lt"/>
            <a:ea typeface="+mn-ea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0.82552</cdr:x>
      <cdr:y>0.27901</cdr:y>
    </cdr:from>
    <cdr:to>
      <cdr:x>0.94766</cdr:x>
      <cdr:y>0.4044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406892" y="640911"/>
          <a:ext cx="504056" cy="288032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solidFill>
                <a:schemeClr val="dk1"/>
              </a:solidFill>
              <a:latin typeface="+mn-lt"/>
              <a:ea typeface="+mn-ea"/>
              <a:cs typeface="Times New Roman" pitchFamily="18" charset="0"/>
            </a:rPr>
            <a:t>28,3</a:t>
          </a:r>
          <a:endParaRPr lang="ru-RU" sz="1200" b="1" dirty="0">
            <a:solidFill>
              <a:schemeClr val="dk1"/>
            </a:solidFill>
            <a:latin typeface="+mn-lt"/>
            <a:ea typeface="+mn-ea"/>
            <a:cs typeface="Times New Roman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1.wdp"/><Relationship Id="rId7" Type="http://schemas.openxmlformats.org/officeDocument/2006/relationships/image" Target="../media/image5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://www.ihold.ru/articles/img/m/mindelx_l_a/snegohod/big-snegohod06.jpg" TargetMode="External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../media/image16.wmf"/><Relationship Id="rId2" Type="http://schemas.openxmlformats.org/officeDocument/2006/relationships/image" Target="../media/image1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5" Type="http://schemas.openxmlformats.org/officeDocument/2006/relationships/image" Target="../media/image19.jpe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7.jpeg"/><Relationship Id="rId18" Type="http://schemas.openxmlformats.org/officeDocument/2006/relationships/image" Target="../media/image4.png"/><Relationship Id="rId3" Type="http://schemas.microsoft.com/office/2007/relationships/hdphoto" Target="../media/hdphoto1.wdp"/><Relationship Id="rId21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image" Target="../media/image21.jpeg"/><Relationship Id="rId16" Type="http://schemas.openxmlformats.org/officeDocument/2006/relationships/image" Target="../media/image30.pn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15.jpeg"/><Relationship Id="rId15" Type="http://schemas.openxmlformats.org/officeDocument/2006/relationships/image" Target="../media/image29.jpeg"/><Relationship Id="rId23" Type="http://schemas.openxmlformats.org/officeDocument/2006/relationships/image" Target="../media/image33.png"/><Relationship Id="rId10" Type="http://schemas.openxmlformats.org/officeDocument/2006/relationships/image" Target="../media/image24.jpeg"/><Relationship Id="rId19" Type="http://schemas.microsoft.com/office/2007/relationships/hdphoto" Target="../media/hdphoto3.wdp"/><Relationship Id="rId4" Type="http://schemas.openxmlformats.org/officeDocument/2006/relationships/image" Target="../media/image16.wmf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jpe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labuga.ru/upload/iblock/402/tech_alabuga_rus_szhataya.pdf#page=75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12" Type="http://schemas.openxmlformats.org/officeDocument/2006/relationships/image" Target="../media/image4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microsoft.com/office/2007/relationships/hdphoto" Target="../media/hdphoto3.wdp"/><Relationship Id="rId5" Type="http://schemas.openxmlformats.org/officeDocument/2006/relationships/image" Target="../media/image42.jpeg"/><Relationship Id="rId10" Type="http://schemas.openxmlformats.org/officeDocument/2006/relationships/image" Target="../media/image4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umakova\Desktop\no-translate-detected_1055-308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89"/>
          <a:stretch/>
        </p:blipFill>
        <p:spPr bwMode="auto">
          <a:xfrm rot="10800000">
            <a:off x="0" y="10950"/>
            <a:ext cx="9143998" cy="68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логотип2 copy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2" t="16498" r="8339" b="27022"/>
          <a:stretch/>
        </p:blipFill>
        <p:spPr bwMode="auto">
          <a:xfrm>
            <a:off x="0" y="0"/>
            <a:ext cx="9144000" cy="552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9512" y="4437112"/>
            <a:ext cx="8640959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6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endParaRPr lang="ru-RU" sz="6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ru-RU" sz="6000" b="1" dirty="0" err="1" smtClean="0">
                <a:solidFill>
                  <a:schemeClr val="tx2">
                    <a:lumMod val="50000"/>
                  </a:schemeClr>
                </a:solidFill>
              </a:rPr>
              <a:t>Елабужский</a:t>
            </a:r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</a:rPr>
              <a:t> муниципальный район</a:t>
            </a:r>
          </a:p>
          <a:p>
            <a:pPr algn="r"/>
            <a:endParaRPr lang="ru-RU" sz="6000" b="1" dirty="0">
              <a:solidFill>
                <a:schemeClr val="tx2">
                  <a:lumMod val="50000"/>
                </a:schemeClr>
              </a:solidFill>
            </a:endParaRPr>
          </a:p>
          <a:p>
            <a:pPr algn="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</a:rPr>
              <a:t>Республика Татарстан</a:t>
            </a:r>
            <a:endParaRPr lang="ru-RU" sz="6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6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umakova\Desktop\no-translate-detected_1055-308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89"/>
          <a:stretch/>
        </p:blipFill>
        <p:spPr bwMode="auto">
          <a:xfrm rot="10800000">
            <a:off x="-20894" y="38333"/>
            <a:ext cx="9143998" cy="68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321847" y="-1"/>
            <a:ext cx="4131181" cy="444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Крупные мероприятия</a:t>
            </a:r>
            <a:endParaRPr lang="ru-RU" sz="2800" b="1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6835" y="404664"/>
            <a:ext cx="4068255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Всероссийская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Спасская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ярмарка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23528" y="2596344"/>
            <a:ext cx="504056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естиваль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колокольного звона</a:t>
            </a:r>
          </a:p>
        </p:txBody>
      </p:sp>
      <p:pic>
        <p:nvPicPr>
          <p:cNvPr id="13" name="Picture 6" descr="\\Chumakova\для всех\__ТУРИЗМ\спасская ярмарка\фото\СПАССКАЯ ЯРМАРКА\5_2012 год\БАЛ ПОТОМКОВ\DSC_33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8" b="9177"/>
          <a:stretch/>
        </p:blipFill>
        <p:spPr bwMode="auto">
          <a:xfrm>
            <a:off x="5394515" y="764704"/>
            <a:ext cx="359806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\\Chumakova\для всех\__ТУРИЗМ\спасская ярмарка\фото\СПАССКАЯ ЯРМАРКА\4_2011 год\ФЕСТИВАЛЬ КОЛОКОЛЬНОГО ЗВОНА\IMG_08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3898" b="27899"/>
          <a:stretch/>
        </p:blipFill>
        <p:spPr bwMode="auto">
          <a:xfrm>
            <a:off x="827584" y="2924945"/>
            <a:ext cx="3780223" cy="180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002629" y="404663"/>
            <a:ext cx="4222449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Бал потомков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6" name="Picture 6" descr="http://www.elabuga-rt.ru/images/stories/images/nujK2aYIXL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17215"/>
          <a:stretch/>
        </p:blipFill>
        <p:spPr bwMode="auto">
          <a:xfrm>
            <a:off x="4788024" y="2924945"/>
            <a:ext cx="3546283" cy="181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4609045" y="2582890"/>
            <a:ext cx="3687966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Фестиваль «Вдохновение»</a:t>
            </a: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5133528" y="4715884"/>
            <a:ext cx="4068255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Фестиваль пиротехники</a:t>
            </a:r>
            <a:endParaRPr lang="ru-RU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28" name="Picture 4" descr="http://www.elabuga.com/zvet_reading/i/lastDay04_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14455" r="1"/>
          <a:stretch/>
        </p:blipFill>
        <p:spPr bwMode="auto">
          <a:xfrm>
            <a:off x="347261" y="5059238"/>
            <a:ext cx="3407401" cy="181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-469318" y="4711526"/>
            <a:ext cx="5040560" cy="36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Международные Цветаевские чтения</a:t>
            </a:r>
          </a:p>
        </p:txBody>
      </p:sp>
      <p:pic>
        <p:nvPicPr>
          <p:cNvPr id="1032" name="Picture 8" descr="http://xn--80aacgcdh2cyaav6b.xn--p1ai/tinybrowser/images/news/2017/08-17/8bioqyey0o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5686" r="8294" b="8137"/>
          <a:stretch/>
        </p:blipFill>
        <p:spPr bwMode="auto">
          <a:xfrm>
            <a:off x="5446297" y="5080826"/>
            <a:ext cx="3546283" cy="182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Chumakovaea\для всех\__ТУРИЗМ\спасская ярмарка\фото\другие\Президент 20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4"/>
          <a:stretch/>
        </p:blipFill>
        <p:spPr bwMode="auto">
          <a:xfrm>
            <a:off x="347260" y="773964"/>
            <a:ext cx="3288636" cy="184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7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677764" y="2328"/>
            <a:ext cx="8352928" cy="444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Кадровый  потенциал</a:t>
            </a:r>
            <a:endParaRPr lang="ru-RU" sz="2800" b="1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pic>
        <p:nvPicPr>
          <p:cNvPr id="15" name="Picture 2" descr="G:\Admin\Мои документы\ФОТО\ЕГМЗ\новый презентационный  фильм\08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60818" y="1263785"/>
            <a:ext cx="3266056" cy="2419300"/>
          </a:xfrm>
          <a:prstGeom prst="rect">
            <a:avLst/>
          </a:prstGeom>
          <a:noFill/>
        </p:spPr>
      </p:pic>
      <p:pic>
        <p:nvPicPr>
          <p:cNvPr id="16" name="Рисунок 4" descr="фото 022.jpg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45252" y="1263785"/>
            <a:ext cx="2491244" cy="160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Chumakova\Desktop\Osobnyaki-Elabugi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28350"/>
          <a:stretch/>
        </p:blipFill>
        <p:spPr bwMode="auto">
          <a:xfrm>
            <a:off x="3177838" y="3793312"/>
            <a:ext cx="3249036" cy="25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Chumakova\Desktop\eballug_college0.JP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43"/>
          <a:stretch/>
        </p:blipFill>
        <p:spPr bwMode="auto">
          <a:xfrm>
            <a:off x="6516782" y="4691197"/>
            <a:ext cx="2491244" cy="16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Chumakova\Desktop\img1456428070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48" y="2963005"/>
            <a:ext cx="2491244" cy="16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7454" y="1250564"/>
            <a:ext cx="3113364" cy="535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marL="179388" indent="-179388" algn="just">
              <a:buFont typeface="Wingdings" pitchFamily="2" charset="2"/>
              <a:buChar char="Ø"/>
            </a:pPr>
            <a:r>
              <a:rPr lang="ru-RU" dirty="0">
                <a:cs typeface="Times New Roman" pitchFamily="18" charset="0"/>
              </a:rPr>
              <a:t>Филиал </a:t>
            </a:r>
            <a:r>
              <a:rPr lang="ru-RU" dirty="0" smtClean="0">
                <a:cs typeface="Times New Roman" pitchFamily="18" charset="0"/>
              </a:rPr>
              <a:t>ФГАОУ ВО «</a:t>
            </a:r>
            <a:r>
              <a:rPr lang="ru-RU" dirty="0">
                <a:cs typeface="Times New Roman" pitchFamily="18" charset="0"/>
              </a:rPr>
              <a:t>Казанский (Приволжский) </a:t>
            </a:r>
            <a:r>
              <a:rPr lang="ru-RU" dirty="0" smtClean="0">
                <a:cs typeface="Times New Roman" pitchFamily="18" charset="0"/>
              </a:rPr>
              <a:t>федеральный университет»</a:t>
            </a:r>
          </a:p>
          <a:p>
            <a:pPr marL="179388" indent="-179388" algn="just">
              <a:buFont typeface="Wingdings" pitchFamily="2" charset="2"/>
              <a:buChar char="Ø"/>
            </a:pPr>
            <a:endParaRPr lang="ru-RU" dirty="0">
              <a:cs typeface="Times New Roman" pitchFamily="18" charset="0"/>
            </a:endParaRPr>
          </a:p>
          <a:p>
            <a:pPr marL="179388" indent="-179388" algn="just">
              <a:buFont typeface="Wingdings" pitchFamily="2" charset="2"/>
              <a:buChar char="Ø"/>
            </a:pPr>
            <a:r>
              <a:rPr lang="ru-RU" dirty="0" smtClean="0">
                <a:cs typeface="Times New Roman" pitchFamily="18" charset="0"/>
              </a:rPr>
              <a:t>Филиал ЧОУ ВО «Институт социальных и гуманитарных знаний»</a:t>
            </a:r>
          </a:p>
          <a:p>
            <a:pPr marL="179388" indent="-179388" algn="just">
              <a:buFont typeface="Wingdings" pitchFamily="2" charset="2"/>
              <a:buChar char="Ø"/>
            </a:pPr>
            <a:endParaRPr lang="ru-RU" dirty="0">
              <a:cs typeface="Times New Roman" pitchFamily="18" charset="0"/>
            </a:endParaRPr>
          </a:p>
          <a:p>
            <a:pPr marL="179388" indent="-179388" algn="just">
              <a:buFont typeface="Wingdings" pitchFamily="2" charset="2"/>
              <a:buChar char="Ø"/>
            </a:pPr>
            <a:r>
              <a:rPr lang="ru-RU" dirty="0">
                <a:cs typeface="Times New Roman" pitchFamily="18" charset="0"/>
              </a:rPr>
              <a:t>Елабужский политехнический </a:t>
            </a:r>
            <a:r>
              <a:rPr lang="ru-RU" dirty="0" smtClean="0">
                <a:cs typeface="Times New Roman" pitchFamily="18" charset="0"/>
              </a:rPr>
              <a:t>колледж</a:t>
            </a:r>
            <a:endParaRPr lang="ru-RU" dirty="0">
              <a:cs typeface="Times New Roman" pitchFamily="18" charset="0"/>
            </a:endParaRPr>
          </a:p>
          <a:p>
            <a:pPr marL="179388" indent="-179388" algn="just">
              <a:buFont typeface="Wingdings" pitchFamily="2" charset="2"/>
              <a:buChar char="Ø"/>
            </a:pPr>
            <a:r>
              <a:rPr lang="ru-RU" dirty="0" err="1">
                <a:cs typeface="Times New Roman" pitchFamily="18" charset="0"/>
              </a:rPr>
              <a:t>Елабужское</a:t>
            </a:r>
            <a:r>
              <a:rPr lang="ru-RU" dirty="0">
                <a:cs typeface="Times New Roman" pitchFamily="18" charset="0"/>
              </a:rPr>
              <a:t> медицинское </a:t>
            </a:r>
            <a:r>
              <a:rPr lang="ru-RU" dirty="0" smtClean="0">
                <a:cs typeface="Times New Roman" pitchFamily="18" charset="0"/>
              </a:rPr>
              <a:t>училище</a:t>
            </a:r>
            <a:endParaRPr lang="ru-RU" dirty="0">
              <a:cs typeface="Times New Roman" pitchFamily="18" charset="0"/>
            </a:endParaRPr>
          </a:p>
          <a:p>
            <a:pPr marL="179388" indent="-179388" algn="just">
              <a:buFont typeface="Wingdings" pitchFamily="2" charset="2"/>
              <a:buChar char="Ø"/>
            </a:pPr>
            <a:r>
              <a:rPr lang="ru-RU" dirty="0">
                <a:cs typeface="Times New Roman" pitchFamily="18" charset="0"/>
              </a:rPr>
              <a:t>Елабужский колледж культуры и </a:t>
            </a:r>
            <a:r>
              <a:rPr lang="ru-RU" dirty="0" smtClean="0">
                <a:cs typeface="Times New Roman" pitchFamily="18" charset="0"/>
              </a:rPr>
              <a:t>искусств</a:t>
            </a:r>
            <a:endParaRPr lang="ru-RU" dirty="0">
              <a:cs typeface="Times New Roman" pitchFamily="18" charset="0"/>
            </a:endParaRPr>
          </a:p>
          <a:p>
            <a:pPr marL="179388" indent="-179388" algn="just">
              <a:buFont typeface="Wingdings" pitchFamily="2" charset="2"/>
              <a:buChar char="Ø"/>
            </a:pPr>
            <a:r>
              <a:rPr lang="ru-RU" dirty="0" err="1" smtClean="0">
                <a:cs typeface="Times New Roman" pitchFamily="18" charset="0"/>
              </a:rPr>
              <a:t>Елабужское</a:t>
            </a:r>
            <a:r>
              <a:rPr lang="ru-RU" dirty="0" smtClean="0">
                <a:cs typeface="Times New Roman" pitchFamily="18" charset="0"/>
              </a:rPr>
              <a:t> суворовское военное училище МВД РФ</a:t>
            </a:r>
            <a:endParaRPr lang="ru-RU" dirty="0">
              <a:cs typeface="Times New Roman" pitchFamily="18" charset="0"/>
            </a:endParaRPr>
          </a:p>
          <a:p>
            <a:pPr marL="179388" indent="-179388" algn="just">
              <a:buFont typeface="Wingdings" pitchFamily="2" charset="2"/>
              <a:buChar char="Ø"/>
            </a:pPr>
            <a:r>
              <a:rPr lang="ru-RU" dirty="0">
                <a:cs typeface="Times New Roman" pitchFamily="18" charset="0"/>
              </a:rPr>
              <a:t>Ресурсный </a:t>
            </a:r>
            <a:r>
              <a:rPr lang="ru-RU" dirty="0" smtClean="0">
                <a:cs typeface="Times New Roman" pitchFamily="18" charset="0"/>
              </a:rPr>
              <a:t>центр</a:t>
            </a:r>
            <a:endParaRPr lang="ru-RU" dirty="0">
              <a:cs typeface="Times New Roman" pitchFamily="18" charset="0"/>
            </a:endParaRPr>
          </a:p>
          <a:p>
            <a:pPr marL="179388" indent="-179388" algn="just">
              <a:buFont typeface="Wingdings" pitchFamily="2" charset="2"/>
              <a:buChar char="Ø"/>
            </a:pPr>
            <a:r>
              <a:rPr lang="ru-RU" dirty="0">
                <a:cs typeface="Times New Roman" pitchFamily="18" charset="0"/>
              </a:rPr>
              <a:t>Международная школа «Три Медведя»</a:t>
            </a: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578330" y="586146"/>
            <a:ext cx="7810094" cy="5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9" rIns="91417" bIns="45709">
            <a:spAutoFit/>
          </a:bodyPr>
          <a:lstStyle/>
          <a:p>
            <a:pPr algn="ctr" eaLnBrk="0" hangingPunct="0">
              <a:defRPr/>
            </a:pPr>
            <a:r>
              <a:rPr lang="ru-RU" altLang="ja-JP" sz="32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2</a:t>
            </a:r>
            <a:r>
              <a:rPr lang="ru-RU" altLang="ja-JP" sz="2000" b="1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altLang="ja-JP" sz="2400" b="1" dirty="0" smtClean="0">
                <a:solidFill>
                  <a:schemeClr val="accent1">
                    <a:lumMod val="75000"/>
                  </a:schemeClr>
                </a:solidFill>
              </a:rPr>
              <a:t>высших учебных заведения, </a:t>
            </a:r>
            <a:r>
              <a:rPr lang="ru-RU" altLang="ja-JP" sz="32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2 </a:t>
            </a:r>
            <a:r>
              <a:rPr lang="ru-RU" altLang="ja-JP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altLang="ja-JP" sz="2400" b="1" dirty="0" smtClean="0">
                <a:solidFill>
                  <a:schemeClr val="accent1">
                    <a:lumMod val="75000"/>
                  </a:schemeClr>
                </a:solidFill>
              </a:rPr>
              <a:t>колледжа,</a:t>
            </a:r>
            <a:r>
              <a:rPr lang="ru-RU" altLang="ja-JP" sz="3200" b="1" dirty="0">
                <a:solidFill>
                  <a:srgbClr val="1F497D">
                    <a:lumMod val="50000"/>
                  </a:srgbClr>
                </a:solidFill>
                <a:cs typeface="Times New Roman" pitchFamily="18" charset="0"/>
              </a:rPr>
              <a:t> 2</a:t>
            </a:r>
            <a:r>
              <a:rPr lang="ru-RU" altLang="ja-JP" sz="2400" b="1" dirty="0" smtClean="0">
                <a:solidFill>
                  <a:schemeClr val="accent1">
                    <a:lumMod val="75000"/>
                  </a:schemeClr>
                </a:solidFill>
              </a:rPr>
              <a:t> училища</a:t>
            </a:r>
            <a:endParaRPr lang="ru-RU" altLang="ja-JP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44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3635896" y="404664"/>
            <a:ext cx="5472608" cy="532656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Инвестиционный потенциал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303802"/>
              </p:ext>
            </p:extLst>
          </p:nvPr>
        </p:nvGraphicFramePr>
        <p:xfrm>
          <a:off x="107504" y="629893"/>
          <a:ext cx="8964488" cy="6167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0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5856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Название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Инициатор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0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Модернизация коммунальной инфраструктуры города Елабуга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ОЭЗ ППТ «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речного Пассажирского причала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«КОНТ»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Реконструкция отеля «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-сити»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ОЭЗ ППТ «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центра здоровья и отдыха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Воткинские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термы»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«Мастер Дом»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гостиничного комплекса «Бакинский дворик»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ИП Ахмедов И.Ф.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284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Строительство </a:t>
                      </a: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предприятий  на территории ОЭЗ ППТ «</a:t>
                      </a:r>
                      <a:r>
                        <a:rPr lang="ru-RU" sz="1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84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Запуск производства строительства стеновых сэндвич-панелей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«УОЛЛСЕЙВИНГ»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Выращивание грибов и производство компоста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АйДжиЭс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Агро»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76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Запуск производства ПВХ-пластикатов и ПВХ-пленки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«ПКФ «КНТ-Пласт»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Производства тонера и картриджей для копировально-множительной техники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Ростонер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Запуск производства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наномодифицированного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цемента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Данафлекс-Алабуга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Запуск производства гибких упаковочных материалов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Татцемент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Запуск производства средств защиты растений 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«Август-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2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теплоизолированной трубной продукции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«СМИТ»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автобусов,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сец.техники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грузовых автомобилей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«СТ-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однокомпонентных монтажных полиуретановых пен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«ТН-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стальных заготовок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«ММК-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Джошкуноз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Алабуга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05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Запуск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производства трехкомпонентных шприцев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«Медицинские системы Ангел»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Запуск производства 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противотурбулентных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присадок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Транснефть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-Синтез»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 огнеупорных материалов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Аллайд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Минерал Продактс Рус»</a:t>
                      </a: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6000" marR="26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Производство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гибких насосно-компрессорных труб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Интэко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Тюбинг»</a:t>
                      </a:r>
                      <a:endParaRPr lang="ru-RU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6000" marR="260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23528" y="0"/>
            <a:ext cx="8568953" cy="444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Реализуемые инвестиционные проекты</a:t>
            </a:r>
            <a:endParaRPr lang="ru-RU" sz="2800" b="1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173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 descr="Картинка 18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4287" y="5053800"/>
            <a:ext cx="2595856" cy="18092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23528" y="0"/>
            <a:ext cx="8568953" cy="444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Приоритетные направления для инвестирования</a:t>
            </a:r>
            <a:endParaRPr lang="ru-RU" sz="2800" b="1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37617"/>
              </p:ext>
            </p:extLst>
          </p:nvPr>
        </p:nvGraphicFramePr>
        <p:xfrm>
          <a:off x="82471" y="764705"/>
          <a:ext cx="4057481" cy="6023251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31923"/>
                <a:gridCol w="3825558"/>
              </a:tblGrid>
              <a:tr h="4682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</a:rPr>
                        <a:t> ДЕТСКОГО МУЗЕЙНОГО КВАНТОРИУМА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>
                    <a:solidFill>
                      <a:schemeClr val="bg1"/>
                    </a:solidFill>
                  </a:tcPr>
                </a:tc>
              </a:tr>
              <a:tr h="4682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effectLst/>
                        </a:rPr>
                        <a:t> РАЗВИТИЕ ИСТОРИЧЕСКОГО КВАРТАЛА №3 Г.ЕЛАБУГА «ЗАСТРОЙКА РЫБНОЙ ПЛОЩАДИ»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9003" marR="29003" marT="0" marB="0"/>
                </a:tc>
              </a:tr>
              <a:tr h="70938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3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effectLst/>
                        </a:rPr>
                        <a:t>СТРОИТЕЛЬСТВО «ЭКОНОМ-ДОМА» С ПРИМЕНЕНИЕМ ЭНЕРГОСБЕРЕГАЮЩИХ ТЕХНОЛОГИЙ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28312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4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effectLst/>
                        </a:rPr>
                        <a:t>СОЗДАНИЕ ДОМА ДРУЖБЫ НАРОДОВ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70938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5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effectLst/>
                        </a:rPr>
                        <a:t>СОЗДАНИЕ МУЗЫКАЛЬНО-ДРАМАТИЧЕСКОГО</a:t>
                      </a:r>
                      <a:r>
                        <a:rPr lang="ru-RU" sz="1400" kern="1200" baseline="0" dirty="0" smtClean="0">
                          <a:effectLst/>
                        </a:rPr>
                        <a:t> ТЕАТРАЛЬНОГО КЛАСТЕРА НА БАЗЕ КИНОТЕАТРА «ИЛЛЮЗИОН»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46820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6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effectLst/>
                        </a:rPr>
                        <a:t>РЕКОНСТРУКЦИЯ</a:t>
                      </a:r>
                      <a:r>
                        <a:rPr lang="ru-RU" sz="1400" kern="1200" baseline="0" dirty="0" smtClean="0">
                          <a:effectLst/>
                        </a:rPr>
                        <a:t> ПИВОВАРЕННОГО ЗАВОДА ИМ.СТАХЕЕВА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70938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200" dirty="0" smtClean="0">
                          <a:effectLst/>
                        </a:rPr>
                        <a:t>7</a:t>
                      </a:r>
                      <a:endParaRPr lang="ru-RU" sz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«БЕРЕГА ЕЛАБУГИ – СОЗДАНИЕ ТУРИСТКО-ОЗДОРОВИТЕЛЬНОГО КОМПЛЕКСА «ИЗУМРУДНЫЙ БЕРЕГ»:</a:t>
                      </a:r>
                      <a:endParaRPr lang="ru-RU" sz="1400" b="1" dirty="0"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229444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- Строительство инженерной</a:t>
                      </a:r>
                      <a:r>
                        <a:rPr lang="ru-RU" sz="1400" kern="1200" baseline="0" dirty="0" smtClean="0">
                          <a:effectLst/>
                        </a:rPr>
                        <a:t> инфраструктуры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245929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- Строительство моста до острова «Робинзон»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266995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- Благоустройство </a:t>
                      </a:r>
                      <a:r>
                        <a:rPr lang="ru-RU" sz="1400" kern="1200" dirty="0">
                          <a:effectLst/>
                        </a:rPr>
                        <a:t>Острова «Робинзон</a:t>
                      </a:r>
                      <a:r>
                        <a:rPr lang="ru-RU" sz="1400" kern="1200" dirty="0" smtClean="0">
                          <a:effectLst/>
                        </a:rPr>
                        <a:t>»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312909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- Строительство ресторана в пещере «Грот»  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468202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- Строительство площадки для </a:t>
                      </a:r>
                      <a:r>
                        <a:rPr lang="ru-RU" sz="1400" kern="1200" dirty="0" err="1" smtClean="0">
                          <a:effectLst/>
                        </a:rPr>
                        <a:t>караванинга</a:t>
                      </a:r>
                      <a:r>
                        <a:rPr lang="ru-RU" sz="1400" kern="1200" dirty="0" smtClean="0">
                          <a:effectLst/>
                        </a:rPr>
                        <a:t> и кемпинга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252376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- Строительство «Причала бродячего артиста»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  <a:tr h="242080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12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effectLst/>
                        </a:rPr>
                        <a:t>- Благоустройство «Острова встреч»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29003" marR="29003" marT="0" marB="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2"/>
          <a:stretch/>
        </p:blipFill>
        <p:spPr bwMode="auto">
          <a:xfrm>
            <a:off x="6326451" y="476672"/>
            <a:ext cx="2638037" cy="173149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4"/>
          <a:stretch/>
        </p:blipFill>
        <p:spPr bwMode="auto">
          <a:xfrm>
            <a:off x="6389109" y="2924944"/>
            <a:ext cx="2641034" cy="1536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www.hazan.ru/photos/campings/terrace-3.jpg"/>
          <p:cNvPicPr/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27"/>
          <a:stretch/>
        </p:blipFill>
        <p:spPr bwMode="auto">
          <a:xfrm>
            <a:off x="4260642" y="1653749"/>
            <a:ext cx="2447767" cy="163123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10" name="Picture 3" descr="D:\Для всех\картинки\охотничий стан\e30c14933f.jpg.jpg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r="8829" b="5729"/>
          <a:stretch/>
        </p:blipFill>
        <p:spPr bwMode="auto">
          <a:xfrm>
            <a:off x="4260642" y="4293096"/>
            <a:ext cx="2447767" cy="15841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0"/>
          <p:cNvSpPr>
            <a:spLocks noChangeArrowheads="1"/>
          </p:cNvSpPr>
          <p:nvPr/>
        </p:nvSpPr>
        <p:spPr bwMode="auto">
          <a:xfrm>
            <a:off x="6326451" y="476672"/>
            <a:ext cx="2638038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1400" b="1" dirty="0"/>
              <a:t>Яхт-клуб «Лодки на воду»</a:t>
            </a:r>
          </a:p>
        </p:txBody>
      </p:sp>
      <p:sp>
        <p:nvSpPr>
          <p:cNvPr id="13" name="Прямоугольник 10"/>
          <p:cNvSpPr>
            <a:spLocks noChangeArrowheads="1"/>
          </p:cNvSpPr>
          <p:nvPr/>
        </p:nvSpPr>
        <p:spPr bwMode="auto">
          <a:xfrm>
            <a:off x="4249081" y="1653749"/>
            <a:ext cx="2459328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1400" b="1" dirty="0" err="1" smtClean="0"/>
              <a:t>Караванинг</a:t>
            </a:r>
            <a:r>
              <a:rPr lang="ru-RU" altLang="ja-JP" sz="1400" b="1" dirty="0" smtClean="0"/>
              <a:t> и кемпинг</a:t>
            </a:r>
            <a:endParaRPr lang="ru-RU" altLang="ja-JP" sz="1400" b="1" dirty="0"/>
          </a:p>
        </p:txBody>
      </p:sp>
      <p:sp>
        <p:nvSpPr>
          <p:cNvPr id="14" name="Прямоугольник 10"/>
          <p:cNvSpPr>
            <a:spLocks noChangeArrowheads="1"/>
          </p:cNvSpPr>
          <p:nvPr/>
        </p:nvSpPr>
        <p:spPr bwMode="auto">
          <a:xfrm>
            <a:off x="6708409" y="2771055"/>
            <a:ext cx="2321734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1400" b="1" dirty="0" smtClean="0"/>
              <a:t>Причал бродячего артиста</a:t>
            </a:r>
            <a:endParaRPr lang="ru-RU" altLang="ja-JP" sz="1400" b="1" dirty="0"/>
          </a:p>
        </p:txBody>
      </p:sp>
      <p:sp>
        <p:nvSpPr>
          <p:cNvPr id="15" name="Прямоугольник 10"/>
          <p:cNvSpPr>
            <a:spLocks noChangeArrowheads="1"/>
          </p:cNvSpPr>
          <p:nvPr/>
        </p:nvSpPr>
        <p:spPr bwMode="auto">
          <a:xfrm>
            <a:off x="4260642" y="4293096"/>
            <a:ext cx="2459328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1400" b="1" dirty="0" smtClean="0"/>
              <a:t>Остров встреч</a:t>
            </a:r>
            <a:endParaRPr lang="ru-RU" altLang="ja-JP" sz="1400" b="1" dirty="0"/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719969" y="4849996"/>
            <a:ext cx="2310173" cy="3077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1400" b="1" dirty="0"/>
              <a:t>О</a:t>
            </a:r>
            <a:r>
              <a:rPr lang="ru-RU" altLang="ja-JP" sz="1400" b="1" dirty="0" smtClean="0"/>
              <a:t>стров «Робинзон»</a:t>
            </a:r>
            <a:endParaRPr lang="ru-RU" altLang="ja-JP" sz="1400" b="1" dirty="0"/>
          </a:p>
        </p:txBody>
      </p:sp>
    </p:spTree>
    <p:extLst>
      <p:ext uri="{BB962C8B-B14F-4D97-AF65-F5344CB8AC3E}">
        <p14:creationId xmlns:p14="http://schemas.microsoft.com/office/powerpoint/2010/main" val="2230120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0"/>
            <a:ext cx="792088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56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Создание туристско-оздоровительного комплекса «Изумрудный берег»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l="18785" t="43500" r="1337" b="1534"/>
          <a:stretch/>
        </p:blipFill>
        <p:spPr bwMode="auto">
          <a:xfrm>
            <a:off x="90264" y="829138"/>
            <a:ext cx="9018240" cy="5408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571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umakova\Desktop\Рисунок1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" b="186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50000" r="73328" b="42627"/>
          <a:stretch/>
        </p:blipFill>
        <p:spPr bwMode="auto">
          <a:xfrm>
            <a:off x="183725" y="2276872"/>
            <a:ext cx="856343" cy="792088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7" t="57149" r="73035" b="33666"/>
          <a:stretch/>
        </p:blipFill>
        <p:spPr bwMode="auto">
          <a:xfrm>
            <a:off x="203199" y="4865696"/>
            <a:ext cx="836870" cy="795552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 t="64631" r="73222" b="27408"/>
          <a:stretch/>
        </p:blipFill>
        <p:spPr bwMode="auto">
          <a:xfrm>
            <a:off x="203199" y="5733256"/>
            <a:ext cx="856343" cy="864096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2492896"/>
            <a:ext cx="2195088" cy="400110"/>
          </a:xfrm>
          <a:prstGeom prst="rect">
            <a:avLst/>
          </a:prstGeom>
          <a:solidFill>
            <a:srgbClr val="F0F5FA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(85557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93302" y="5949280"/>
            <a:ext cx="2079928" cy="400110"/>
          </a:xfrm>
          <a:prstGeom prst="rect">
            <a:avLst/>
          </a:prstGeom>
          <a:solidFill>
            <a:srgbClr val="F0F5FA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городелабуга.рф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4094" y="5055567"/>
            <a:ext cx="2707793" cy="400110"/>
          </a:xfrm>
          <a:prstGeom prst="rect">
            <a:avLst/>
          </a:prstGeom>
          <a:solidFill>
            <a:srgbClr val="F0F5FA"/>
          </a:solidFill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ppseralabuga@mail.ru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60038" y="1412776"/>
            <a:ext cx="880030" cy="820023"/>
            <a:chOff x="235586" y="3212976"/>
            <a:chExt cx="880030" cy="820023"/>
          </a:xfrm>
        </p:grpSpPr>
        <p:sp>
          <p:nvSpPr>
            <p:cNvPr id="5" name="Овал 4"/>
            <p:cNvSpPr/>
            <p:nvPr/>
          </p:nvSpPr>
          <p:spPr>
            <a:xfrm>
              <a:off x="235586" y="3212976"/>
              <a:ext cx="880030" cy="820023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ln>
                  <a:solidFill>
                    <a:schemeClr val="tx1"/>
                  </a:solidFill>
                </a:ln>
                <a:effectLst/>
              </a:endParaRPr>
            </a:p>
          </p:txBody>
        </p:sp>
        <p:sp>
          <p:nvSpPr>
            <p:cNvPr id="16" name="Овальная выноска 15"/>
            <p:cNvSpPr/>
            <p:nvPr/>
          </p:nvSpPr>
          <p:spPr>
            <a:xfrm>
              <a:off x="395536" y="3356992"/>
              <a:ext cx="576000" cy="360000"/>
            </a:xfrm>
            <a:prstGeom prst="wedgeEllipseCallout">
              <a:avLst>
                <a:gd name="adj1" fmla="val -7274"/>
                <a:gd name="adj2" fmla="val 102813"/>
              </a:avLst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231031" y="1484784"/>
            <a:ext cx="7884367" cy="707886"/>
          </a:xfrm>
          <a:prstGeom prst="rect">
            <a:avLst/>
          </a:prstGeom>
          <a:solidFill>
            <a:srgbClr val="F0F5FA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Глава </a:t>
            </a: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Елабужского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района, мэр г. Елабуга - Емельянов Геннадий Егорович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4088" y="4797152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39652" y="116632"/>
            <a:ext cx="6264696" cy="856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ИНВЕСТИРУЙТЕ В ЕЛАБУЖСКИЙ РАЙОН!</a:t>
            </a:r>
            <a:endParaRPr lang="ru-RU" sz="2000" dirty="0" smtClean="0">
              <a:solidFill>
                <a:schemeClr val="accent1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</a:rPr>
              <a:t>ИНВЕСТИРУЙТЕ В ТАТАРСТАН!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259632" y="3225170"/>
            <a:ext cx="7884367" cy="707886"/>
          </a:xfrm>
          <a:prstGeom prst="rect">
            <a:avLst/>
          </a:prstGeom>
          <a:solidFill>
            <a:srgbClr val="F0F5FA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Председатель Палаты перспективного социально-экономического развития ЕМР РТ – </a:t>
            </a:r>
            <a:r>
              <a:rPr lang="ru-RU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Хамидулин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Денис </a:t>
            </a:r>
            <a:r>
              <a:rPr lang="ru-RU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Фаритович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9" y="3140968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307240" y="4221088"/>
            <a:ext cx="2209259" cy="400110"/>
          </a:xfrm>
          <a:prstGeom prst="rect">
            <a:avLst/>
          </a:prstGeom>
          <a:solidFill>
            <a:srgbClr val="F0F5FA"/>
          </a:solidFill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(85557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48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4" t="50000" r="73328" b="42627"/>
          <a:stretch/>
        </p:blipFill>
        <p:spPr bwMode="auto">
          <a:xfrm>
            <a:off x="204665" y="4005064"/>
            <a:ext cx="856343" cy="792088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66" y="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Chumakova\Desktop\5_82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2" r="4620"/>
          <a:stretch/>
        </p:blipFill>
        <p:spPr bwMode="auto">
          <a:xfrm>
            <a:off x="6012160" y="24137"/>
            <a:ext cx="3131840" cy="17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одержимое 2"/>
          <p:cNvSpPr>
            <a:spLocks noGrp="1"/>
          </p:cNvSpPr>
          <p:nvPr>
            <p:ph idx="1"/>
          </p:nvPr>
        </p:nvSpPr>
        <p:spPr>
          <a:xfrm>
            <a:off x="1043608" y="0"/>
            <a:ext cx="6264696" cy="532656"/>
          </a:xfrm>
        </p:spPr>
        <p:txBody>
          <a:bodyPr>
            <a:noAutofit/>
          </a:bodyPr>
          <a:lstStyle/>
          <a:p>
            <a:pPr marL="0">
              <a:buNone/>
              <a:defRPr/>
            </a:pPr>
            <a:r>
              <a:rPr lang="ru-RU" sz="2400" b="1" dirty="0" err="1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Елабужский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 муниципальный район</a:t>
            </a:r>
            <a:endParaRPr lang="ru-RU" sz="2400" b="1" strike="sngStrike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332948" y="5029898"/>
            <a:ext cx="1852623" cy="1822004"/>
            <a:chOff x="611560" y="3085341"/>
            <a:chExt cx="2304256" cy="3160818"/>
          </a:xfrm>
        </p:grpSpPr>
        <p:pic>
          <p:nvPicPr>
            <p:cNvPr id="15" name="Picture 1" descr="C:\Documents and Settings\Администратор\Рабочий стол\Рисунок1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69808" t="13594" b="24381"/>
            <a:stretch>
              <a:fillRect/>
            </a:stretch>
          </p:blipFill>
          <p:spPr bwMode="auto">
            <a:xfrm>
              <a:off x="611560" y="3085341"/>
              <a:ext cx="2304256" cy="3160818"/>
            </a:xfrm>
            <a:prstGeom prst="rect">
              <a:avLst/>
            </a:prstGeom>
            <a:noFill/>
          </p:spPr>
        </p:pic>
        <p:pic>
          <p:nvPicPr>
            <p:cNvPr id="17" name="Picture 1" descr="C:\Documents and Settings\Администратор\Рабочий стол\Рисунок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69808" t="64571" r="26418" b="27372"/>
            <a:stretch/>
          </p:blipFill>
          <p:spPr bwMode="auto">
            <a:xfrm>
              <a:off x="611560" y="4170535"/>
              <a:ext cx="288032" cy="410593"/>
            </a:xfrm>
            <a:prstGeom prst="rect">
              <a:avLst/>
            </a:prstGeom>
            <a:noFill/>
          </p:spPr>
        </p:pic>
        <p:pic>
          <p:nvPicPr>
            <p:cNvPr id="18" name="Picture 1" descr="C:\Documents and Settings\Администратор\Рабочий стол\Рисунок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69808" t="64571" r="26418" b="27372"/>
            <a:stretch/>
          </p:blipFill>
          <p:spPr bwMode="auto">
            <a:xfrm>
              <a:off x="611560" y="3666479"/>
              <a:ext cx="288032" cy="410593"/>
            </a:xfrm>
            <a:prstGeom prst="rect">
              <a:avLst/>
            </a:prstGeom>
            <a:noFill/>
          </p:spPr>
        </p:pic>
      </p:grp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/>
          <a:stretch/>
        </p:blipFill>
        <p:spPr bwMode="auto">
          <a:xfrm>
            <a:off x="4199103" y="3617843"/>
            <a:ext cx="4944897" cy="326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27287" y="6326055"/>
            <a:ext cx="11981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Елабуга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-36512" y="489027"/>
            <a:ext cx="5260469" cy="3228005"/>
            <a:chOff x="1171574" y="1223963"/>
            <a:chExt cx="8529454" cy="5107669"/>
          </a:xfrm>
        </p:grpSpPr>
        <p:pic>
          <p:nvPicPr>
            <p:cNvPr id="24" name="Picture 3" descr="D:\Работа\АЛИЯ\Доклад главы\2017 год\karta_rt.JPG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1574" y="1223963"/>
              <a:ext cx="7876621" cy="5107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олилиния 24"/>
            <p:cNvSpPr/>
            <p:nvPr/>
          </p:nvSpPr>
          <p:spPr>
            <a:xfrm>
              <a:off x="5885129" y="2547248"/>
              <a:ext cx="1030259" cy="771354"/>
            </a:xfrm>
            <a:custGeom>
              <a:avLst/>
              <a:gdLst>
                <a:gd name="connsiteX0" fmla="*/ 1321 w 1030259"/>
                <a:gd name="connsiteY0" fmla="*/ 86415 h 771354"/>
                <a:gd name="connsiteX1" fmla="*/ 53709 w 1030259"/>
                <a:gd name="connsiteY1" fmla="*/ 295965 h 771354"/>
                <a:gd name="connsiteX2" fmla="*/ 58471 w 1030259"/>
                <a:gd name="connsiteY2" fmla="*/ 453127 h 771354"/>
                <a:gd name="connsiteX3" fmla="*/ 10846 w 1030259"/>
                <a:gd name="connsiteY3" fmla="*/ 567427 h 771354"/>
                <a:gd name="connsiteX4" fmla="*/ 39421 w 1030259"/>
                <a:gd name="connsiteY4" fmla="*/ 619815 h 771354"/>
                <a:gd name="connsiteX5" fmla="*/ 77521 w 1030259"/>
                <a:gd name="connsiteY5" fmla="*/ 696015 h 771354"/>
                <a:gd name="connsiteX6" fmla="*/ 82284 w 1030259"/>
                <a:gd name="connsiteY6" fmla="*/ 762690 h 771354"/>
                <a:gd name="connsiteX7" fmla="*/ 144196 w 1030259"/>
                <a:gd name="connsiteY7" fmla="*/ 767452 h 771354"/>
                <a:gd name="connsiteX8" fmla="*/ 215634 w 1030259"/>
                <a:gd name="connsiteY8" fmla="*/ 734115 h 771354"/>
                <a:gd name="connsiteX9" fmla="*/ 301359 w 1030259"/>
                <a:gd name="connsiteY9" fmla="*/ 715065 h 771354"/>
                <a:gd name="connsiteX10" fmla="*/ 325171 w 1030259"/>
                <a:gd name="connsiteY10" fmla="*/ 600765 h 771354"/>
                <a:gd name="connsiteX11" fmla="*/ 463284 w 1030259"/>
                <a:gd name="connsiteY11" fmla="*/ 529327 h 771354"/>
                <a:gd name="connsiteX12" fmla="*/ 534721 w 1030259"/>
                <a:gd name="connsiteY12" fmla="*/ 553140 h 771354"/>
                <a:gd name="connsiteX13" fmla="*/ 620446 w 1030259"/>
                <a:gd name="connsiteY13" fmla="*/ 495990 h 771354"/>
                <a:gd name="connsiteX14" fmla="*/ 668071 w 1030259"/>
                <a:gd name="connsiteY14" fmla="*/ 495990 h 771354"/>
                <a:gd name="connsiteX15" fmla="*/ 734746 w 1030259"/>
                <a:gd name="connsiteY15" fmla="*/ 553140 h 771354"/>
                <a:gd name="connsiteX16" fmla="*/ 906196 w 1030259"/>
                <a:gd name="connsiteY16" fmla="*/ 548377 h 771354"/>
                <a:gd name="connsiteX17" fmla="*/ 987159 w 1030259"/>
                <a:gd name="connsiteY17" fmla="*/ 529327 h 771354"/>
                <a:gd name="connsiteX18" fmla="*/ 1030021 w 1030259"/>
                <a:gd name="connsiteY18" fmla="*/ 472177 h 771354"/>
                <a:gd name="connsiteX19" fmla="*/ 1001446 w 1030259"/>
                <a:gd name="connsiteY19" fmla="*/ 357877 h 771354"/>
                <a:gd name="connsiteX20" fmla="*/ 939534 w 1030259"/>
                <a:gd name="connsiteY20" fmla="*/ 353115 h 771354"/>
                <a:gd name="connsiteX21" fmla="*/ 868096 w 1030259"/>
                <a:gd name="connsiteY21" fmla="*/ 357877 h 771354"/>
                <a:gd name="connsiteX22" fmla="*/ 858571 w 1030259"/>
                <a:gd name="connsiteY22" fmla="*/ 291202 h 771354"/>
                <a:gd name="connsiteX23" fmla="*/ 801421 w 1030259"/>
                <a:gd name="connsiteY23" fmla="*/ 215002 h 771354"/>
                <a:gd name="connsiteX24" fmla="*/ 725221 w 1030259"/>
                <a:gd name="connsiteY24" fmla="*/ 172140 h 771354"/>
                <a:gd name="connsiteX25" fmla="*/ 672834 w 1030259"/>
                <a:gd name="connsiteY25" fmla="*/ 72127 h 771354"/>
                <a:gd name="connsiteX26" fmla="*/ 625209 w 1030259"/>
                <a:gd name="connsiteY26" fmla="*/ 690 h 771354"/>
                <a:gd name="connsiteX27" fmla="*/ 544246 w 1030259"/>
                <a:gd name="connsiteY27" fmla="*/ 38790 h 771354"/>
                <a:gd name="connsiteX28" fmla="*/ 458521 w 1030259"/>
                <a:gd name="connsiteY28" fmla="*/ 86415 h 771354"/>
                <a:gd name="connsiteX29" fmla="*/ 387084 w 1030259"/>
                <a:gd name="connsiteY29" fmla="*/ 148327 h 771354"/>
                <a:gd name="connsiteX30" fmla="*/ 306121 w 1030259"/>
                <a:gd name="connsiteY30" fmla="*/ 57840 h 771354"/>
                <a:gd name="connsiteX31" fmla="*/ 291834 w 1030259"/>
                <a:gd name="connsiteY31" fmla="*/ 48315 h 771354"/>
                <a:gd name="connsiteX32" fmla="*/ 248971 w 1030259"/>
                <a:gd name="connsiteY32" fmla="*/ 81652 h 771354"/>
                <a:gd name="connsiteX33" fmla="*/ 191821 w 1030259"/>
                <a:gd name="connsiteY33" fmla="*/ 62602 h 771354"/>
                <a:gd name="connsiteX34" fmla="*/ 115621 w 1030259"/>
                <a:gd name="connsiteY34" fmla="*/ 29265 h 771354"/>
                <a:gd name="connsiteX35" fmla="*/ 1321 w 1030259"/>
                <a:gd name="connsiteY35" fmla="*/ 86415 h 77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30259" h="771354">
                  <a:moveTo>
                    <a:pt x="1321" y="86415"/>
                  </a:moveTo>
                  <a:cubicBezTo>
                    <a:pt x="-8998" y="130865"/>
                    <a:pt x="44184" y="234846"/>
                    <a:pt x="53709" y="295965"/>
                  </a:cubicBezTo>
                  <a:cubicBezTo>
                    <a:pt x="63234" y="357084"/>
                    <a:pt x="65615" y="407883"/>
                    <a:pt x="58471" y="453127"/>
                  </a:cubicBezTo>
                  <a:cubicBezTo>
                    <a:pt x="51327" y="498371"/>
                    <a:pt x="14021" y="539646"/>
                    <a:pt x="10846" y="567427"/>
                  </a:cubicBezTo>
                  <a:cubicBezTo>
                    <a:pt x="7671" y="595208"/>
                    <a:pt x="28309" y="598384"/>
                    <a:pt x="39421" y="619815"/>
                  </a:cubicBezTo>
                  <a:cubicBezTo>
                    <a:pt x="50533" y="641246"/>
                    <a:pt x="70377" y="672203"/>
                    <a:pt x="77521" y="696015"/>
                  </a:cubicBezTo>
                  <a:cubicBezTo>
                    <a:pt x="84665" y="719827"/>
                    <a:pt x="71172" y="750784"/>
                    <a:pt x="82284" y="762690"/>
                  </a:cubicBezTo>
                  <a:cubicBezTo>
                    <a:pt x="93396" y="774596"/>
                    <a:pt x="121971" y="772215"/>
                    <a:pt x="144196" y="767452"/>
                  </a:cubicBezTo>
                  <a:cubicBezTo>
                    <a:pt x="166421" y="762690"/>
                    <a:pt x="189440" y="742846"/>
                    <a:pt x="215634" y="734115"/>
                  </a:cubicBezTo>
                  <a:cubicBezTo>
                    <a:pt x="241828" y="725384"/>
                    <a:pt x="283103" y="737290"/>
                    <a:pt x="301359" y="715065"/>
                  </a:cubicBezTo>
                  <a:cubicBezTo>
                    <a:pt x="319615" y="692840"/>
                    <a:pt x="298183" y="631721"/>
                    <a:pt x="325171" y="600765"/>
                  </a:cubicBezTo>
                  <a:cubicBezTo>
                    <a:pt x="352159" y="569809"/>
                    <a:pt x="428359" y="537264"/>
                    <a:pt x="463284" y="529327"/>
                  </a:cubicBezTo>
                  <a:cubicBezTo>
                    <a:pt x="498209" y="521390"/>
                    <a:pt x="508527" y="558696"/>
                    <a:pt x="534721" y="553140"/>
                  </a:cubicBezTo>
                  <a:cubicBezTo>
                    <a:pt x="560915" y="547584"/>
                    <a:pt x="598221" y="505515"/>
                    <a:pt x="620446" y="495990"/>
                  </a:cubicBezTo>
                  <a:cubicBezTo>
                    <a:pt x="642671" y="486465"/>
                    <a:pt x="649021" y="486465"/>
                    <a:pt x="668071" y="495990"/>
                  </a:cubicBezTo>
                  <a:cubicBezTo>
                    <a:pt x="687121" y="505515"/>
                    <a:pt x="695058" y="544409"/>
                    <a:pt x="734746" y="553140"/>
                  </a:cubicBezTo>
                  <a:cubicBezTo>
                    <a:pt x="774434" y="561871"/>
                    <a:pt x="864127" y="552346"/>
                    <a:pt x="906196" y="548377"/>
                  </a:cubicBezTo>
                  <a:cubicBezTo>
                    <a:pt x="948265" y="544408"/>
                    <a:pt x="966522" y="542027"/>
                    <a:pt x="987159" y="529327"/>
                  </a:cubicBezTo>
                  <a:cubicBezTo>
                    <a:pt x="1007796" y="516627"/>
                    <a:pt x="1027640" y="500752"/>
                    <a:pt x="1030021" y="472177"/>
                  </a:cubicBezTo>
                  <a:cubicBezTo>
                    <a:pt x="1032402" y="443602"/>
                    <a:pt x="1016527" y="377721"/>
                    <a:pt x="1001446" y="357877"/>
                  </a:cubicBezTo>
                  <a:cubicBezTo>
                    <a:pt x="986365" y="338033"/>
                    <a:pt x="961759" y="353115"/>
                    <a:pt x="939534" y="353115"/>
                  </a:cubicBezTo>
                  <a:cubicBezTo>
                    <a:pt x="917309" y="353115"/>
                    <a:pt x="881590" y="368196"/>
                    <a:pt x="868096" y="357877"/>
                  </a:cubicBezTo>
                  <a:cubicBezTo>
                    <a:pt x="854602" y="347558"/>
                    <a:pt x="869684" y="315015"/>
                    <a:pt x="858571" y="291202"/>
                  </a:cubicBezTo>
                  <a:cubicBezTo>
                    <a:pt x="847459" y="267390"/>
                    <a:pt x="823646" y="234846"/>
                    <a:pt x="801421" y="215002"/>
                  </a:cubicBezTo>
                  <a:cubicBezTo>
                    <a:pt x="779196" y="195158"/>
                    <a:pt x="746652" y="195952"/>
                    <a:pt x="725221" y="172140"/>
                  </a:cubicBezTo>
                  <a:cubicBezTo>
                    <a:pt x="703790" y="148328"/>
                    <a:pt x="689503" y="100702"/>
                    <a:pt x="672834" y="72127"/>
                  </a:cubicBezTo>
                  <a:cubicBezTo>
                    <a:pt x="656165" y="43552"/>
                    <a:pt x="646640" y="6246"/>
                    <a:pt x="625209" y="690"/>
                  </a:cubicBezTo>
                  <a:cubicBezTo>
                    <a:pt x="603778" y="-4866"/>
                    <a:pt x="572027" y="24502"/>
                    <a:pt x="544246" y="38790"/>
                  </a:cubicBezTo>
                  <a:cubicBezTo>
                    <a:pt x="516465" y="53078"/>
                    <a:pt x="484715" y="68159"/>
                    <a:pt x="458521" y="86415"/>
                  </a:cubicBezTo>
                  <a:cubicBezTo>
                    <a:pt x="432327" y="104671"/>
                    <a:pt x="412484" y="153089"/>
                    <a:pt x="387084" y="148327"/>
                  </a:cubicBezTo>
                  <a:cubicBezTo>
                    <a:pt x="361684" y="143565"/>
                    <a:pt x="321996" y="74509"/>
                    <a:pt x="306121" y="57840"/>
                  </a:cubicBezTo>
                  <a:cubicBezTo>
                    <a:pt x="290246" y="41171"/>
                    <a:pt x="301359" y="44346"/>
                    <a:pt x="291834" y="48315"/>
                  </a:cubicBezTo>
                  <a:cubicBezTo>
                    <a:pt x="282309" y="52284"/>
                    <a:pt x="265640" y="79271"/>
                    <a:pt x="248971" y="81652"/>
                  </a:cubicBezTo>
                  <a:cubicBezTo>
                    <a:pt x="232302" y="84033"/>
                    <a:pt x="214046" y="71333"/>
                    <a:pt x="191821" y="62602"/>
                  </a:cubicBezTo>
                  <a:cubicBezTo>
                    <a:pt x="169596" y="53871"/>
                    <a:pt x="147371" y="24503"/>
                    <a:pt x="115621" y="29265"/>
                  </a:cubicBezTo>
                  <a:cubicBezTo>
                    <a:pt x="83871" y="34027"/>
                    <a:pt x="11640" y="41965"/>
                    <a:pt x="1321" y="86415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21052" y="2366905"/>
              <a:ext cx="2879976" cy="4892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rgbClr val="FF0000"/>
                  </a:solidFill>
                </a:rPr>
                <a:t>Елабужский район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256769" y="3222038"/>
              <a:ext cx="4019695" cy="145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/>
                <a:t>Республика Татарстан</a:t>
              </a:r>
              <a:endParaRPr lang="ru-RU" sz="2800" b="1" dirty="0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66" y="0"/>
            <a:ext cx="953194" cy="111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11957" y="3136645"/>
            <a:ext cx="2664296" cy="29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sz="1300" b="1" dirty="0" smtClean="0">
                <a:cs typeface="Times New Roman" pitchFamily="18" charset="0"/>
              </a:rPr>
              <a:t>Национальный состав населения</a:t>
            </a:r>
            <a:endParaRPr lang="ru-RU" sz="1300" b="1" dirty="0">
              <a:cs typeface="Times New Roman" pitchFamily="18" charset="0"/>
            </a:endParaRPr>
          </a:p>
        </p:txBody>
      </p:sp>
      <p:sp>
        <p:nvSpPr>
          <p:cNvPr id="12" name="Прямоугольник 4"/>
          <p:cNvSpPr>
            <a:spLocks noChangeArrowheads="1"/>
          </p:cNvSpPr>
          <p:nvPr/>
        </p:nvSpPr>
        <p:spPr bwMode="auto">
          <a:xfrm>
            <a:off x="578330" y="3429000"/>
            <a:ext cx="3096344" cy="175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Административный центр </a:t>
            </a:r>
            <a:r>
              <a:rPr lang="ru-RU" b="1" dirty="0" smtClean="0">
                <a:cs typeface="Times New Roman" pitchFamily="18" charset="0"/>
              </a:rPr>
              <a:t>город </a:t>
            </a:r>
            <a:r>
              <a:rPr lang="ru-RU" b="1" dirty="0">
                <a:cs typeface="Times New Roman" pitchFamily="18" charset="0"/>
              </a:rPr>
              <a:t>Елабуга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b="1" dirty="0" smtClean="0">
                <a:cs typeface="Times New Roman" pitchFamily="18" charset="0"/>
              </a:rPr>
              <a:t>1</a:t>
            </a:r>
            <a:r>
              <a:rPr lang="en-US" b="1" dirty="0" smtClean="0">
                <a:cs typeface="Times New Roman" pitchFamily="18" charset="0"/>
              </a:rPr>
              <a:t>5</a:t>
            </a:r>
            <a:r>
              <a:rPr lang="ru-RU" b="1" dirty="0" smtClean="0">
                <a:cs typeface="Times New Roman" pitchFamily="18" charset="0"/>
              </a:rPr>
              <a:t> сельских поселений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b="1" dirty="0">
                <a:cs typeface="Times New Roman" pitchFamily="18" charset="0"/>
              </a:rPr>
              <a:t> </a:t>
            </a:r>
            <a:r>
              <a:rPr lang="ru-RU" b="1" dirty="0" smtClean="0">
                <a:cs typeface="Times New Roman" pitchFamily="18" charset="0"/>
              </a:rPr>
              <a:t>50 населенных пунктов 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796966" y="1958368"/>
            <a:ext cx="3303426" cy="1477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Территория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140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,2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тысяч га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Население 85,6 тыс. человек</a:t>
            </a:r>
          </a:p>
          <a:p>
            <a:pPr>
              <a:defRPr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cs typeface="Times New Roman" pitchFamily="18" charset="0"/>
              </a:rPr>
              <a:t>73,8 тыс. человек – город</a:t>
            </a:r>
          </a:p>
          <a:p>
            <a:pPr>
              <a:defRPr/>
            </a:pPr>
            <a:r>
              <a:rPr lang="ru-RU" b="1" dirty="0" smtClean="0">
                <a:cs typeface="Times New Roman" pitchFamily="18" charset="0"/>
              </a:rPr>
              <a:t>11,8 </a:t>
            </a:r>
            <a:r>
              <a:rPr lang="ru-RU" b="1" dirty="0" err="1" smtClean="0">
                <a:cs typeface="Times New Roman" pitchFamily="18" charset="0"/>
              </a:rPr>
              <a:t>тыс</a:t>
            </a:r>
            <a:r>
              <a:rPr lang="ru-RU" b="1" dirty="0" smtClean="0">
                <a:cs typeface="Times New Roman" pitchFamily="18" charset="0"/>
              </a:rPr>
              <a:t> человек - район</a:t>
            </a:r>
            <a:endParaRPr lang="ru-RU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65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Содержимое 2"/>
          <p:cNvSpPr>
            <a:spLocks noGrp="1"/>
          </p:cNvSpPr>
          <p:nvPr>
            <p:ph idx="1"/>
          </p:nvPr>
        </p:nvSpPr>
        <p:spPr>
          <a:xfrm>
            <a:off x="4211960" y="44624"/>
            <a:ext cx="4896544" cy="532656"/>
          </a:xfrm>
        </p:spPr>
        <p:txBody>
          <a:bodyPr>
            <a:noAutofit/>
          </a:bodyPr>
          <a:lstStyle/>
          <a:p>
            <a:pPr marL="0" algn="r">
              <a:buNone/>
              <a:defRPr/>
            </a:pP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Экономические показатели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212755"/>
              </p:ext>
            </p:extLst>
          </p:nvPr>
        </p:nvGraphicFramePr>
        <p:xfrm>
          <a:off x="47757" y="119807"/>
          <a:ext cx="4878221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776192"/>
              </p:ext>
            </p:extLst>
          </p:nvPr>
        </p:nvGraphicFramePr>
        <p:xfrm>
          <a:off x="4626563" y="1196752"/>
          <a:ext cx="4487012" cy="222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4716016" y="548680"/>
            <a:ext cx="4427984" cy="52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4" rIns="91407" bIns="45704">
            <a:spAutoFit/>
          </a:bodyPr>
          <a:lstStyle/>
          <a:p>
            <a:pPr algn="ctr">
              <a:defRPr/>
            </a:pPr>
            <a:r>
              <a:rPr lang="ru-RU" altLang="ja-JP" sz="1400" b="1" dirty="0">
                <a:cs typeface="Times New Roman" pitchFamily="18" charset="0"/>
              </a:rPr>
              <a:t>Объем инвестиций с учетом ОЭЗ «</a:t>
            </a:r>
            <a:r>
              <a:rPr lang="ru-RU" altLang="ja-JP" sz="1400" b="1" dirty="0" err="1">
                <a:cs typeface="Times New Roman" pitchFamily="18" charset="0"/>
              </a:rPr>
              <a:t>Алабуга</a:t>
            </a:r>
            <a:r>
              <a:rPr lang="ru-RU" altLang="ja-JP" sz="1400" b="1" dirty="0">
                <a:cs typeface="Times New Roman" pitchFamily="18" charset="0"/>
              </a:rPr>
              <a:t>», млрд.рублей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07656" y="3789040"/>
            <a:ext cx="3444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400" b="1" dirty="0">
                <a:cs typeface="Times New Roman" pitchFamily="18" charset="0"/>
              </a:rPr>
              <a:t>Индекс промышленного производства, %</a:t>
            </a:r>
            <a:endParaRPr lang="ru-RU" sz="1400" dirty="0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160242"/>
              </p:ext>
            </p:extLst>
          </p:nvPr>
        </p:nvGraphicFramePr>
        <p:xfrm>
          <a:off x="4571999" y="4041066"/>
          <a:ext cx="4545225" cy="278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12911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f12.mail.ru/cgi-bin/readmsg?id=15168885850000000846;0;1&amp;mode=attachment&amp;email=ppseralabuga@mail.ru"/>
          <p:cNvSpPr>
            <a:spLocks noChangeAspect="1" noChangeArrowheads="1"/>
          </p:cNvSpPr>
          <p:nvPr/>
        </p:nvSpPr>
        <p:spPr bwMode="auto">
          <a:xfrm>
            <a:off x="155575" y="-1393825"/>
            <a:ext cx="45815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23333" r="17472" b="6522"/>
          <a:stretch/>
        </p:blipFill>
        <p:spPr bwMode="auto">
          <a:xfrm>
            <a:off x="230952" y="558828"/>
            <a:ext cx="8735887" cy="62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3568" y="81682"/>
            <a:ext cx="6570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 algn="r">
              <a:spcBef>
                <a:spcPct val="20000"/>
              </a:spcBef>
              <a:defRPr/>
            </a:pPr>
            <a:r>
              <a:rPr lang="ru-RU" sz="2400" b="1" dirty="0" err="1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Елабужский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 муниципальный район</a:t>
            </a:r>
            <a:endParaRPr lang="ru-RU" sz="2400" b="1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pic>
        <p:nvPicPr>
          <p:cNvPr id="6" name="Picture 2" descr="https://previews.123rf.com/images/diagon/diagon1306/diagon130600004/20331115-Airport-icons-Stock-Photo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20" t="12646" r="11304" b="72834"/>
          <a:stretch/>
        </p:blipFill>
        <p:spPr bwMode="auto">
          <a:xfrm rot="2675824">
            <a:off x="5673859" y="6186650"/>
            <a:ext cx="460578" cy="42957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348" t="48534" r="21252" b="44355"/>
          <a:stretch/>
        </p:blipFill>
        <p:spPr bwMode="auto">
          <a:xfrm>
            <a:off x="6606640" y="4857463"/>
            <a:ext cx="413632" cy="4284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8" t="63096" r="18121" b="30765"/>
          <a:stretch/>
        </p:blipFill>
        <p:spPr bwMode="auto">
          <a:xfrm>
            <a:off x="4430318" y="4322840"/>
            <a:ext cx="387741" cy="393012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48" t="63096" r="18121" b="30765"/>
          <a:stretch/>
        </p:blipFill>
        <p:spPr bwMode="auto">
          <a:xfrm>
            <a:off x="7347866" y="4132320"/>
            <a:ext cx="422654" cy="4284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76256" y="4953158"/>
            <a:ext cx="1404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ж/д станция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50083" y="4149080"/>
            <a:ext cx="9543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Речной порт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4346520"/>
            <a:ext cx="12411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Грузовая</a:t>
            </a:r>
          </a:p>
          <a:p>
            <a:pPr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причальная стенка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99992" y="6146140"/>
            <a:ext cx="1404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Аэропорт «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Бегишево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35896" y="1556792"/>
            <a:ext cx="25202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Особая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Экономическая Зона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Алабуга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»</a:t>
            </a:r>
          </a:p>
        </p:txBody>
      </p:sp>
      <p:pic>
        <p:nvPicPr>
          <p:cNvPr id="2050" name="Picture 2" descr="https://static7.depositphotos.com/1223903/730/v/380/depositphotos_7306228-stock-illustration-industry-icons.jpg"/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9" t="1318" r="75029" b="73419"/>
          <a:stretch/>
        </p:blipFill>
        <p:spPr bwMode="auto">
          <a:xfrm>
            <a:off x="4668593" y="2295456"/>
            <a:ext cx="533477" cy="46133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логотип2 copy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2" t="37547" r="66072" b="41792"/>
          <a:stretch/>
        </p:blipFill>
        <p:spPr bwMode="auto">
          <a:xfrm>
            <a:off x="5373261" y="3946314"/>
            <a:ext cx="463634" cy="376526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8" descr="lable.jp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401886" y="2155593"/>
            <a:ext cx="374954" cy="39388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618956" y="2420888"/>
            <a:ext cx="387545" cy="38754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618956" y="3402774"/>
            <a:ext cx="439407" cy="37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 descr="C:\Documents and Settings\User\Рабочий стол\ЛОГОТИП_СЛАСТЕЛА_60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49840" y="3751331"/>
            <a:ext cx="363341" cy="37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5508104" y="3140968"/>
            <a:ext cx="648072" cy="17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 descr="W:\home\localhost\www\upak_new\images\tm\tm1.pn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4998570" y="3402774"/>
            <a:ext cx="439831" cy="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8920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Chumakova\Desktop\no-translate-detected_1055-308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89"/>
          <a:stretch/>
        </p:blipFill>
        <p:spPr bwMode="auto">
          <a:xfrm rot="10800000">
            <a:off x="36512" y="15058"/>
            <a:ext cx="9144000" cy="68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65224" y="3524462"/>
            <a:ext cx="984657" cy="9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18" descr="lable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277166" y="1412776"/>
            <a:ext cx="1034200" cy="108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641028" y="1340768"/>
            <a:ext cx="1179444" cy="93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26488" y="3501008"/>
            <a:ext cx="841125" cy="72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 descr="C:\Documents and Settings\User\Рабочий стол\ЛОГОТИП_СЛАСТЕЛА_6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6488" y="5411392"/>
            <a:ext cx="984878" cy="101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8" descr="C:\Documents and Settings\User\Рабочий стол\МАРКЕТИНГ\Фото продукции для сайта\разворот 3.jpg"/>
          <p:cNvPicPr>
            <a:picLocks noChangeAspect="1" noChangeArrowheads="1"/>
          </p:cNvPicPr>
          <p:nvPr/>
        </p:nvPicPr>
        <p:blipFill>
          <a:blip r:embed="rId9" cstate="print"/>
          <a:srcRect r="65599"/>
          <a:stretch>
            <a:fillRect/>
          </a:stretch>
        </p:blipFill>
        <p:spPr bwMode="auto">
          <a:xfrm>
            <a:off x="7780457" y="5373216"/>
            <a:ext cx="1040015" cy="9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DSC_4965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711724" y="3367008"/>
            <a:ext cx="1459504" cy="109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 descr="PICT0931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978819" y="3657238"/>
            <a:ext cx="1358188" cy="99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21" descr="img34339_Krasnaya_neft.jpg"/>
          <p:cNvPicPr>
            <a:picLocks noChangeAspect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848360" y="5755332"/>
            <a:ext cx="1479855" cy="91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2" descr="img34341_Seraya_neft.jpg"/>
          <p:cNvPicPr>
            <a:picLocks noChangeAspect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2915512" y="5383978"/>
            <a:ext cx="1368456" cy="85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24083" y="2694053"/>
            <a:ext cx="4320774" cy="5909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ОАО «Производственное объединение </a:t>
            </a:r>
            <a:r>
              <a:rPr lang="ru-RU" b="1" dirty="0" err="1" smtClean="0">
                <a:solidFill>
                  <a:prstClr val="black"/>
                </a:solidFill>
              </a:rPr>
              <a:t>ЕлАЗ</a:t>
            </a:r>
            <a:r>
              <a:rPr lang="ru-RU" b="1" dirty="0" smtClean="0">
                <a:solidFill>
                  <a:prstClr val="black"/>
                </a:solidFill>
              </a:rPr>
              <a:t>»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07209" y="4715852"/>
            <a:ext cx="4320773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НГДУ «Прикамнефть» ОАО «Татнефть»</a:t>
            </a:r>
          </a:p>
        </p:txBody>
      </p:sp>
      <p:pic>
        <p:nvPicPr>
          <p:cNvPr id="26" name="Picture 2" descr="C:\Users\Chumakova\Desktop\c9ee978f37c754da7c7f293520a4d942_X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27" y="5524225"/>
            <a:ext cx="1291276" cy="100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Chumakova\Desktop\new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2"/>
          <a:stretch/>
        </p:blipFill>
        <p:spPr bwMode="auto">
          <a:xfrm>
            <a:off x="7777095" y="3367008"/>
            <a:ext cx="1069234" cy="95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760245" y="3747417"/>
            <a:ext cx="1358580" cy="9057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7061723" y="1601830"/>
            <a:ext cx="1089353" cy="86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676058" y="4715852"/>
            <a:ext cx="438430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ООО «Пищекомбинат»</a:t>
            </a: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cs typeface="Times New Roman" pitchFamily="18" charset="0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4644008" y="2771636"/>
            <a:ext cx="4384302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ОАО «Алабуга соте»</a:t>
            </a: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cs typeface="Times New Roman" pitchFamily="18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644008" y="908720"/>
            <a:ext cx="4384302" cy="33855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ОАО «</a:t>
            </a:r>
            <a:r>
              <a:rPr lang="ru-RU" sz="1600" b="1" dirty="0" err="1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Елабужский</a:t>
            </a: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 мясоконсервный комбинат»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251520" y="5313183"/>
            <a:ext cx="1566936" cy="42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7" descr="W:\home\localhost\www\upak_new\images\tm\tm1.pn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306003" y="1412777"/>
            <a:ext cx="1398341" cy="91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19" descr="C:\Documents and Settings\Меркулов\Рабочий стол\Продукция-большая.png"/>
          <p:cNvPicPr>
            <a:picLocks noChangeAspect="1" noChangeArrowheads="1"/>
          </p:cNvPicPr>
          <p:nvPr/>
        </p:nvPicPr>
        <p:blipFill rotWithShape="1">
          <a:blip r:embed="rId22" cstate="email"/>
          <a:srcRect t="12780" r="10150"/>
          <a:stretch/>
        </p:blipFill>
        <p:spPr bwMode="auto">
          <a:xfrm>
            <a:off x="2051720" y="1583304"/>
            <a:ext cx="1465388" cy="94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7210" y="908720"/>
            <a:ext cx="4384301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ООО «</a:t>
            </a: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Елабуга </a:t>
            </a:r>
            <a:r>
              <a:rPr lang="ru-RU" b="1" dirty="0" err="1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УкупрПласт</a:t>
            </a:r>
            <a:r>
              <a:rPr lang="ru-RU" b="1" dirty="0" smtClean="0">
                <a:solidFill>
                  <a:prstClr val="black">
                    <a:lumMod val="95000"/>
                    <a:lumOff val="5000"/>
                  </a:prstClr>
                </a:solidFill>
                <a:cs typeface="Times New Roman" pitchFamily="18" charset="0"/>
              </a:rPr>
              <a:t>»</a:t>
            </a:r>
            <a:endParaRPr lang="ru-RU" b="1" dirty="0">
              <a:solidFill>
                <a:prstClr val="black">
                  <a:lumMod val="95000"/>
                  <a:lumOff val="5000"/>
                </a:prstClr>
              </a:solidFill>
              <a:cs typeface="Times New Roman" pitchFamily="18" charset="0"/>
            </a:endParaRPr>
          </a:p>
        </p:txBody>
      </p:sp>
      <p:pic>
        <p:nvPicPr>
          <p:cNvPr id="47" name="Picture 20" descr="C:\Documents and Settings\Меркулов\Рабочий стол\Продукция-большая_1.png"/>
          <p:cNvPicPr>
            <a:picLocks noChangeAspect="1" noChangeArrowheads="1"/>
          </p:cNvPicPr>
          <p:nvPr/>
        </p:nvPicPr>
        <p:blipFill>
          <a:blip r:embed="rId23" cstate="email"/>
          <a:srcRect/>
          <a:stretch>
            <a:fillRect/>
          </a:stretch>
        </p:blipFill>
        <p:spPr bwMode="auto">
          <a:xfrm>
            <a:off x="2990137" y="1340768"/>
            <a:ext cx="1354363" cy="90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Заголовок 1"/>
          <p:cNvSpPr>
            <a:spLocks noGrp="1"/>
          </p:cNvSpPr>
          <p:nvPr>
            <p:ph type="title"/>
          </p:nvPr>
        </p:nvSpPr>
        <p:spPr>
          <a:xfrm>
            <a:off x="2013314" y="116632"/>
            <a:ext cx="7067128" cy="634082"/>
          </a:xfrm>
        </p:spPr>
        <p:txBody>
          <a:bodyPr>
            <a:normAutofit/>
          </a:bodyPr>
          <a:lstStyle/>
          <a:p>
            <a:pPr indent="-342900" algn="r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Times New Roman" pitchFamily="18" charset="0"/>
              </a:rPr>
              <a:t>Ведущие предприятия на территории района</a:t>
            </a:r>
          </a:p>
        </p:txBody>
      </p:sp>
    </p:spTree>
    <p:extLst>
      <p:ext uri="{BB962C8B-B14F-4D97-AF65-F5344CB8AC3E}">
        <p14:creationId xmlns:p14="http://schemas.microsoft.com/office/powerpoint/2010/main" val="197687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umakova\Desktop\no-translate-detected_1055-308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89"/>
          <a:stretch/>
        </p:blipFill>
        <p:spPr bwMode="auto">
          <a:xfrm rot="10800000">
            <a:off x="-2" y="-2"/>
            <a:ext cx="9171045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 bwMode="auto">
          <a:xfrm>
            <a:off x="34765" y="470112"/>
            <a:ext cx="3601131" cy="224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7"/>
          <p:cNvSpPr>
            <a:spLocks noChangeArrowheads="1"/>
          </p:cNvSpPr>
          <p:nvPr/>
        </p:nvSpPr>
        <p:spPr bwMode="auto">
          <a:xfrm>
            <a:off x="3834504" y="1124744"/>
            <a:ext cx="5076055" cy="107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7" tIns="45709" rIns="91417" bIns="45709">
            <a:spAutoFit/>
          </a:bodyPr>
          <a:lstStyle/>
          <a:p>
            <a:pPr algn="ctr" eaLnBrk="0" hangingPunct="0">
              <a:defRPr/>
            </a:pPr>
            <a:r>
              <a:rPr lang="ru-RU" altLang="ja-JP" sz="32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56</a:t>
            </a:r>
            <a:r>
              <a:rPr lang="ru-RU" altLang="ja-JP" sz="2000" b="1" dirty="0" smtClean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altLang="ja-JP" sz="2400" b="1" dirty="0">
                <a:solidFill>
                  <a:schemeClr val="accent1">
                    <a:lumMod val="75000"/>
                  </a:schemeClr>
                </a:solidFill>
              </a:rPr>
              <a:t>резидентов, в </a:t>
            </a:r>
            <a:r>
              <a:rPr lang="ru-RU" altLang="ja-JP" sz="2400" b="1" dirty="0" err="1">
                <a:solidFill>
                  <a:schemeClr val="accent1">
                    <a:lumMod val="75000"/>
                  </a:schemeClr>
                </a:solidFill>
              </a:rPr>
              <a:t>т.ч</a:t>
            </a:r>
            <a:r>
              <a:rPr lang="ru-RU" altLang="ja-JP" sz="2400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algn="ctr" eaLnBrk="0" hangingPunct="0">
              <a:defRPr/>
            </a:pPr>
            <a:r>
              <a:rPr lang="ru-RU" altLang="ja-JP" sz="32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23</a:t>
            </a:r>
            <a:r>
              <a:rPr lang="ru-RU" altLang="ja-JP" sz="20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altLang="ja-JP" sz="2000" b="1" dirty="0">
                <a:solidFill>
                  <a:srgbClr val="0070C0"/>
                </a:solidFill>
                <a:cs typeface="Times New Roman" pitchFamily="18" charset="0"/>
              </a:rPr>
              <a:t> </a:t>
            </a:r>
            <a:r>
              <a:rPr lang="ru-RU" altLang="ja-JP" sz="2400" b="1" dirty="0" smtClean="0">
                <a:solidFill>
                  <a:schemeClr val="accent1">
                    <a:lumMod val="75000"/>
                  </a:schemeClr>
                </a:solidFill>
              </a:rPr>
              <a:t>действующие</a:t>
            </a:r>
            <a:endParaRPr lang="ru-RU" altLang="ja-JP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12169" y="2135277"/>
            <a:ext cx="197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 = </a:t>
            </a:r>
            <a:r>
              <a:rPr lang="ru-RU" altLang="ja-JP" sz="28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4 000 га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35897" y="416858"/>
            <a:ext cx="54732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Особая экономическая зона промышленно-производственного типа  «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Алабуга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»  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-25747" y="44945"/>
            <a:ext cx="4929392" cy="444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Инвестиционная инфраструктура</a:t>
            </a:r>
            <a:endParaRPr lang="ru-RU" sz="2400" b="1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55576" y="2726764"/>
            <a:ext cx="5760639" cy="36004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Налоговые льготы и преференции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893" y="2440119"/>
            <a:ext cx="24649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4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4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</a:rPr>
              <a:t>0%</a:t>
            </a:r>
            <a:endParaRPr lang="ru-RU" sz="4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effectLst/>
              </a:rPr>
              <a:t>Налог на имущество</a:t>
            </a:r>
          </a:p>
          <a:p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effectLst/>
              </a:rPr>
              <a:t>Налог на землю</a:t>
            </a:r>
          </a:p>
          <a:p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effectLst/>
              </a:rPr>
              <a:t>Налог на транспорт</a:t>
            </a:r>
            <a:endParaRPr lang="ru-RU" sz="2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12863" y="3055672"/>
            <a:ext cx="37530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ru-RU" sz="4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%</a:t>
            </a:r>
          </a:p>
          <a:p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Налог на </a:t>
            </a: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прибыль первые </a:t>
            </a:r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5 </a:t>
            </a: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лет</a:t>
            </a:r>
            <a:endParaRPr lang="ru-RU" sz="2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a:endParaRPr>
          </a:p>
          <a:p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7% последующие  5 </a:t>
            </a: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лет</a:t>
            </a:r>
            <a:endParaRPr lang="ru-RU" sz="2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a:endParaRPr>
          </a:p>
          <a:p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15,5 % до 2025 года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6" t="48586" r="74505" b="44479"/>
          <a:stretch/>
        </p:blipFill>
        <p:spPr bwMode="auto">
          <a:xfrm>
            <a:off x="174442" y="3386326"/>
            <a:ext cx="562248" cy="53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73209" r="74789" b="21609"/>
          <a:stretch/>
        </p:blipFill>
        <p:spPr bwMode="auto">
          <a:xfrm>
            <a:off x="223193" y="4466505"/>
            <a:ext cx="483763" cy="40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32" t="61153" r="74919" b="32339"/>
          <a:stretch/>
        </p:blipFill>
        <p:spPr bwMode="auto">
          <a:xfrm>
            <a:off x="223193" y="3918957"/>
            <a:ext cx="513497" cy="55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ject 7"/>
          <p:cNvSpPr/>
          <p:nvPr/>
        </p:nvSpPr>
        <p:spPr>
          <a:xfrm>
            <a:off x="361950" y="4834306"/>
            <a:ext cx="8418449" cy="984250"/>
          </a:xfrm>
          <a:prstGeom prst="rect">
            <a:avLst/>
          </a:prstGeom>
          <a:blipFill>
            <a:blip r:embed="rId10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object 15"/>
          <p:cNvSpPr txBox="1"/>
          <p:nvPr/>
        </p:nvSpPr>
        <p:spPr>
          <a:xfrm>
            <a:off x="2521456" y="5937556"/>
            <a:ext cx="176251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50495">
              <a:lnSpc>
                <a:spcPct val="100000"/>
              </a:lnSpc>
              <a:spcBef>
                <a:spcPts val="105"/>
              </a:spcBef>
            </a:pPr>
            <a:r>
              <a:rPr sz="1400" spc="-20" dirty="0">
                <a:latin typeface="Noto Sans"/>
                <a:cs typeface="Noto Sans"/>
              </a:rPr>
              <a:t>ТАМОЖЕННАЯ  </a:t>
            </a:r>
            <a:r>
              <a:rPr sz="1400" spc="-10" dirty="0">
                <a:latin typeface="Noto Sans"/>
                <a:cs typeface="Noto Sans"/>
              </a:rPr>
              <a:t>И</a:t>
            </a:r>
            <a:r>
              <a:rPr sz="1400" spc="-15" dirty="0">
                <a:latin typeface="Noto Sans"/>
                <a:cs typeface="Noto Sans"/>
              </a:rPr>
              <a:t>НФ</a:t>
            </a:r>
            <a:r>
              <a:rPr sz="1400" spc="-85" dirty="0">
                <a:latin typeface="Noto Sans"/>
                <a:cs typeface="Noto Sans"/>
              </a:rPr>
              <a:t>Р</a:t>
            </a:r>
            <a:r>
              <a:rPr sz="1400" spc="-5" dirty="0">
                <a:latin typeface="Noto Sans"/>
                <a:cs typeface="Noto Sans"/>
              </a:rPr>
              <a:t>АСТ</a:t>
            </a:r>
            <a:r>
              <a:rPr sz="1400" spc="-15" dirty="0">
                <a:latin typeface="Noto Sans"/>
                <a:cs typeface="Noto Sans"/>
              </a:rPr>
              <a:t>Р</a:t>
            </a:r>
            <a:r>
              <a:rPr sz="1400" spc="-10" dirty="0">
                <a:latin typeface="Noto Sans"/>
                <a:cs typeface="Noto Sans"/>
              </a:rPr>
              <a:t>У</a:t>
            </a:r>
            <a:r>
              <a:rPr sz="1400" dirty="0">
                <a:latin typeface="Noto Sans"/>
                <a:cs typeface="Noto Sans"/>
              </a:rPr>
              <a:t>К</a:t>
            </a:r>
            <a:r>
              <a:rPr sz="1400" spc="-10" dirty="0">
                <a:latin typeface="Noto Sans"/>
                <a:cs typeface="Noto Sans"/>
              </a:rPr>
              <a:t>Т</a:t>
            </a:r>
            <a:r>
              <a:rPr sz="1400" dirty="0">
                <a:latin typeface="Noto Sans"/>
                <a:cs typeface="Noto Sans"/>
              </a:rPr>
              <a:t>У</a:t>
            </a:r>
            <a:r>
              <a:rPr sz="1400" spc="-85" dirty="0">
                <a:latin typeface="Noto Sans"/>
                <a:cs typeface="Noto Sans"/>
              </a:rPr>
              <a:t>Р</a:t>
            </a:r>
            <a:r>
              <a:rPr sz="1400" spc="-10" dirty="0">
                <a:latin typeface="Noto Sans"/>
                <a:cs typeface="Noto Sans"/>
              </a:rPr>
              <a:t>А</a:t>
            </a:r>
            <a:endParaRPr sz="1400" dirty="0">
              <a:latin typeface="Noto Sans"/>
              <a:cs typeface="Noto Sans"/>
            </a:endParaRPr>
          </a:p>
        </p:txBody>
      </p:sp>
      <p:sp>
        <p:nvSpPr>
          <p:cNvPr id="24" name="object 16"/>
          <p:cNvSpPr txBox="1"/>
          <p:nvPr/>
        </p:nvSpPr>
        <p:spPr>
          <a:xfrm>
            <a:off x="5018022" y="5937556"/>
            <a:ext cx="178958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5306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Noto Sans"/>
                <a:cs typeface="Noto Sans"/>
              </a:rPr>
              <a:t>ДЕЛОВАЯ  И</a:t>
            </a:r>
            <a:r>
              <a:rPr sz="1400" spc="-15" dirty="0">
                <a:latin typeface="Noto Sans"/>
                <a:cs typeface="Noto Sans"/>
              </a:rPr>
              <a:t>НФ</a:t>
            </a:r>
            <a:r>
              <a:rPr sz="1400" spc="-85" dirty="0">
                <a:latin typeface="Noto Sans"/>
                <a:cs typeface="Noto Sans"/>
              </a:rPr>
              <a:t>Р</a:t>
            </a:r>
            <a:r>
              <a:rPr sz="1400" spc="-5" dirty="0">
                <a:latin typeface="Noto Sans"/>
                <a:cs typeface="Noto Sans"/>
              </a:rPr>
              <a:t>АСТ</a:t>
            </a:r>
            <a:r>
              <a:rPr sz="1400" spc="-15" dirty="0">
                <a:latin typeface="Noto Sans"/>
                <a:cs typeface="Noto Sans"/>
              </a:rPr>
              <a:t>Р</a:t>
            </a:r>
            <a:r>
              <a:rPr sz="1400" spc="-10" dirty="0">
                <a:latin typeface="Noto Sans"/>
                <a:cs typeface="Noto Sans"/>
              </a:rPr>
              <a:t>У</a:t>
            </a:r>
            <a:r>
              <a:rPr sz="1400" dirty="0">
                <a:latin typeface="Noto Sans"/>
                <a:cs typeface="Noto Sans"/>
              </a:rPr>
              <a:t>К</a:t>
            </a:r>
            <a:r>
              <a:rPr sz="1400" spc="-10" dirty="0">
                <a:latin typeface="Noto Sans"/>
                <a:cs typeface="Noto Sans"/>
              </a:rPr>
              <a:t>Т</a:t>
            </a:r>
            <a:r>
              <a:rPr sz="1400" dirty="0">
                <a:latin typeface="Noto Sans"/>
                <a:cs typeface="Noto Sans"/>
              </a:rPr>
              <a:t>У</a:t>
            </a:r>
            <a:r>
              <a:rPr sz="1400" spc="-85" dirty="0">
                <a:latin typeface="Noto Sans"/>
                <a:cs typeface="Noto Sans"/>
              </a:rPr>
              <a:t>Р</a:t>
            </a:r>
            <a:r>
              <a:rPr sz="1400" spc="-10" dirty="0">
                <a:latin typeface="Noto Sans"/>
                <a:cs typeface="Noto Sans"/>
              </a:rPr>
              <a:t>А</a:t>
            </a:r>
            <a:endParaRPr sz="1400" dirty="0">
              <a:latin typeface="Noto Sans"/>
              <a:cs typeface="Noto Sans"/>
            </a:endParaRPr>
          </a:p>
        </p:txBody>
      </p:sp>
      <p:sp>
        <p:nvSpPr>
          <p:cNvPr id="25" name="object 17"/>
          <p:cNvSpPr txBox="1"/>
          <p:nvPr/>
        </p:nvSpPr>
        <p:spPr>
          <a:xfrm>
            <a:off x="7229981" y="5937556"/>
            <a:ext cx="1680577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5494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Noto Sans"/>
                <a:cs typeface="Noto Sans"/>
              </a:rPr>
              <a:t>СОЦИАЛЬНАЯ  И</a:t>
            </a:r>
            <a:r>
              <a:rPr sz="1400" spc="-15" dirty="0">
                <a:latin typeface="Noto Sans"/>
                <a:cs typeface="Noto Sans"/>
              </a:rPr>
              <a:t>НФ</a:t>
            </a:r>
            <a:r>
              <a:rPr sz="1400" spc="-85" dirty="0">
                <a:latin typeface="Noto Sans"/>
                <a:cs typeface="Noto Sans"/>
              </a:rPr>
              <a:t>Р</a:t>
            </a:r>
            <a:r>
              <a:rPr sz="1400" spc="-5" dirty="0">
                <a:latin typeface="Noto Sans"/>
                <a:cs typeface="Noto Sans"/>
              </a:rPr>
              <a:t>АСТ</a:t>
            </a:r>
            <a:r>
              <a:rPr sz="1400" spc="-15" dirty="0">
                <a:latin typeface="Noto Sans"/>
                <a:cs typeface="Noto Sans"/>
              </a:rPr>
              <a:t>Р</a:t>
            </a:r>
            <a:r>
              <a:rPr sz="1400" spc="-10" dirty="0">
                <a:latin typeface="Noto Sans"/>
                <a:cs typeface="Noto Sans"/>
              </a:rPr>
              <a:t>У</a:t>
            </a:r>
            <a:r>
              <a:rPr sz="1400" dirty="0">
                <a:latin typeface="Noto Sans"/>
                <a:cs typeface="Noto Sans"/>
              </a:rPr>
              <a:t>К</a:t>
            </a:r>
            <a:r>
              <a:rPr sz="1400" spc="-10" dirty="0">
                <a:latin typeface="Noto Sans"/>
                <a:cs typeface="Noto Sans"/>
              </a:rPr>
              <a:t>Т</a:t>
            </a:r>
            <a:r>
              <a:rPr sz="1400" dirty="0">
                <a:latin typeface="Noto Sans"/>
                <a:cs typeface="Noto Sans"/>
              </a:rPr>
              <a:t>У</a:t>
            </a:r>
            <a:r>
              <a:rPr sz="1400" spc="-85" dirty="0">
                <a:latin typeface="Noto Sans"/>
                <a:cs typeface="Noto Sans"/>
              </a:rPr>
              <a:t>Р</a:t>
            </a:r>
            <a:r>
              <a:rPr sz="1400" spc="-10" dirty="0">
                <a:latin typeface="Noto Sans"/>
                <a:cs typeface="Noto Sans"/>
              </a:rPr>
              <a:t>А</a:t>
            </a:r>
            <a:endParaRPr sz="1400" dirty="0">
              <a:latin typeface="Noto Sans"/>
              <a:cs typeface="Noto Sans"/>
            </a:endParaRPr>
          </a:p>
        </p:txBody>
      </p:sp>
      <p:sp>
        <p:nvSpPr>
          <p:cNvPr id="26" name="object 19"/>
          <p:cNvSpPr txBox="1"/>
          <p:nvPr/>
        </p:nvSpPr>
        <p:spPr>
          <a:xfrm>
            <a:off x="349707" y="5937556"/>
            <a:ext cx="161099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240" marR="5080" indent="-317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Noto Sans"/>
                <a:cs typeface="Noto Sans"/>
              </a:rPr>
              <a:t>П</a:t>
            </a:r>
            <a:r>
              <a:rPr sz="1400" spc="-15" dirty="0">
                <a:latin typeface="Noto Sans"/>
                <a:cs typeface="Noto Sans"/>
              </a:rPr>
              <a:t>Р</a:t>
            </a:r>
            <a:r>
              <a:rPr sz="1400" spc="-5" dirty="0">
                <a:latin typeface="Noto Sans"/>
                <a:cs typeface="Noto Sans"/>
              </a:rPr>
              <a:t>ОМЫ</a:t>
            </a:r>
            <a:r>
              <a:rPr sz="1400" spc="-10" dirty="0">
                <a:latin typeface="Noto Sans"/>
                <a:cs typeface="Noto Sans"/>
              </a:rPr>
              <a:t>ШЛЕ</a:t>
            </a:r>
            <a:r>
              <a:rPr sz="1400" spc="-15" dirty="0">
                <a:latin typeface="Noto Sans"/>
                <a:cs typeface="Noto Sans"/>
              </a:rPr>
              <a:t>Н</a:t>
            </a:r>
            <a:r>
              <a:rPr sz="1400" spc="-5" dirty="0">
                <a:latin typeface="Noto Sans"/>
                <a:cs typeface="Noto Sans"/>
              </a:rPr>
              <a:t>Н</a:t>
            </a:r>
            <a:r>
              <a:rPr sz="1400" spc="-10" dirty="0">
                <a:latin typeface="Noto Sans"/>
                <a:cs typeface="Noto Sans"/>
              </a:rPr>
              <a:t>А</a:t>
            </a:r>
            <a:r>
              <a:rPr sz="1400" spc="-5" dirty="0">
                <a:latin typeface="Noto Sans"/>
                <a:cs typeface="Noto Sans"/>
              </a:rPr>
              <a:t>Я  </a:t>
            </a:r>
            <a:r>
              <a:rPr sz="1400" spc="-20" dirty="0">
                <a:latin typeface="Noto Sans"/>
                <a:cs typeface="Noto Sans"/>
              </a:rPr>
              <a:t>ИНФРАСТРУКТУРА</a:t>
            </a:r>
            <a:endParaRPr sz="1400" dirty="0">
              <a:latin typeface="Noto Sans"/>
              <a:cs typeface="Noto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92280" y="3063344"/>
            <a:ext cx="18182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ru-RU" sz="4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%</a:t>
            </a:r>
          </a:p>
          <a:p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Импортная</a:t>
            </a:r>
          </a:p>
          <a:p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п</a:t>
            </a: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ошлина,</a:t>
            </a:r>
            <a:endParaRPr lang="ru-RU" sz="2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a:endParaRPr>
          </a:p>
          <a:p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НДС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6342015" y="2720095"/>
            <a:ext cx="2952991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Таможенные льготы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31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694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Times New Roman" pitchFamily="18" charset="0"/>
              </a:rPr>
              <a:t>Резиденты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Times New Roman" pitchFamily="18" charset="0"/>
              </a:rPr>
              <a:t>ОЭЗ «</a:t>
            </a:r>
            <a:r>
              <a:rPr lang="ru-RU" sz="2400" b="1" dirty="0" err="1" smtClean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Times New Roman" pitchFamily="18" charset="0"/>
              </a:rPr>
              <a:t>Алабуга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1F497D">
                  <a:lumMod val="75000"/>
                </a:srgb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3" name="Rectangle 1">
            <a:hlinkClick r:id="rId3" tooltip="Страница 75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0588938" y="112245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(Набережные Челны, Нижнекамск,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0588938" y="123704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Елабуга, Менделеевск)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05878113" y="1061205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29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5878113" y="136229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28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05878113" y="166321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912915275" y="17925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023491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023491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25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029225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Уровень заработной платы составляет 45% аналогичного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20292250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показателя в Москве (согласно исследованиям PWC)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30588938" y="185165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147483647" y="666654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1000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95172013" y="114539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729686438" y="114540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15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27342700" y="9481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460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79634950" y="121888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794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2147483647" y="24380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1809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2147483647" y="33171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3005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2147483647" y="35430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6500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3500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12111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3400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8901826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2041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642094538" y="200802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1844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2047012988" y="162062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123234450" y="228358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EC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075153425" y="12642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1073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1234935300" y="12642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Rectangle 2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АМУРСКИЙ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" name="Rectangle 3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ЗАЛИВ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БАЛТИЙСКОЕ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МОРЕ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09523200" y="208965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1820308463" y="135719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1763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1957335113" y="135719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Rectangle 36"/>
          <p:cNvSpPr>
            <a:spLocks noChangeArrowheads="1"/>
          </p:cNvSpPr>
          <p:nvPr/>
        </p:nvSpPr>
        <p:spPr bwMode="auto">
          <a:xfrm>
            <a:off x="1549474613" y="1664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1861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Rectangle 37"/>
          <p:cNvSpPr>
            <a:spLocks noChangeArrowheads="1"/>
          </p:cNvSpPr>
          <p:nvPr/>
        </p:nvSpPr>
        <p:spPr bwMode="auto">
          <a:xfrm>
            <a:off x="1686325050" y="1664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2147483647" y="16258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7746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2147483647" y="16258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Rectangle 40"/>
          <p:cNvSpPr>
            <a:spLocks noChangeArrowheads="1"/>
          </p:cNvSpPr>
          <p:nvPr/>
        </p:nvSpPr>
        <p:spPr bwMode="auto">
          <a:xfrm>
            <a:off x="17526571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2219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18895075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Новороссийск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7488507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6" name="Rectangle 44"/>
          <p:cNvSpPr>
            <a:spLocks noChangeArrowheads="1"/>
          </p:cNvSpPr>
          <p:nvPr/>
        </p:nvSpPr>
        <p:spPr bwMode="auto">
          <a:xfrm>
            <a:off x="8283844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Санкт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4744593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494523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Петербург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8262318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9050464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4329017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4529661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Луга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Rectangle 53"/>
          <p:cNvSpPr>
            <a:spLocks noChangeArrowheads="1"/>
          </p:cNvSpPr>
          <p:nvPr/>
        </p:nvSpPr>
        <p:spPr bwMode="auto">
          <a:xfrm>
            <a:off x="6055518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Rectangle 54"/>
          <p:cNvSpPr>
            <a:spLocks noChangeArrowheads="1"/>
          </p:cNvSpPr>
          <p:nvPr/>
        </p:nvSpPr>
        <p:spPr bwMode="auto">
          <a:xfrm>
            <a:off x="685085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7" name="Rectangle 55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Владивосток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8" name="Rectangle 56"/>
          <p:cNvSpPr>
            <a:spLocks noChangeArrowheads="1"/>
          </p:cNvSpPr>
          <p:nvPr/>
        </p:nvSpPr>
        <p:spPr bwMode="auto">
          <a:xfrm>
            <a:off x="7037117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9" name="Rectangle 57"/>
          <p:cNvSpPr>
            <a:spLocks noChangeArrowheads="1"/>
          </p:cNvSpPr>
          <p:nvPr/>
        </p:nvSpPr>
        <p:spPr bwMode="auto">
          <a:xfrm>
            <a:off x="782526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0" name="Rectangle 58"/>
          <p:cNvSpPr>
            <a:spLocks noChangeArrowheads="1"/>
          </p:cNvSpPr>
          <p:nvPr/>
        </p:nvSpPr>
        <p:spPr bwMode="auto">
          <a:xfrm>
            <a:off x="13462873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" name="Rectangle 59"/>
          <p:cNvSpPr>
            <a:spLocks noChangeArrowheads="1"/>
          </p:cNvSpPr>
          <p:nvPr/>
        </p:nvSpPr>
        <p:spPr bwMode="auto">
          <a:xfrm>
            <a:off x="15448740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2" name="Rectangle 60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Цены в рублях с учетом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3" name="Rectangle 61"/>
          <p:cNvSpPr>
            <a:spLocks noChangeArrowheads="1"/>
          </p:cNvSpPr>
          <p:nvPr/>
        </p:nvSpPr>
        <p:spPr bwMode="auto">
          <a:xfrm>
            <a:off x="8663559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аренды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4" name="Rectangle 62"/>
          <p:cNvSpPr>
            <a:spLocks noChangeArrowheads="1"/>
          </p:cNvSpPr>
          <p:nvPr/>
        </p:nvSpPr>
        <p:spPr bwMode="auto">
          <a:xfrm>
            <a:off x="296770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платформы и контейнера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Rectangle 63"/>
          <p:cNvSpPr>
            <a:spLocks noChangeArrowheads="1"/>
          </p:cNvSpPr>
          <p:nvPr/>
        </p:nvSpPr>
        <p:spPr bwMode="auto">
          <a:xfrm>
            <a:off x="10406443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ЧЕРНОЕ МОРЕ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Rectangle 6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Новороссийск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Rectangle 6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9" name="Rectangle 6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0" name="Rectangle 6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Санкт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" name="Rectangle 6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2" name="Rectangle 7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Петербург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3" name="Rectangle 7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4" name="Rectangle 7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5" name="Rectangle 7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6" name="Rectangle 7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7" name="Rectangle 7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8" name="Rectangle 7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Луга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0" name="Rectangle 7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" name="Rectangle 79"/>
          <p:cNvSpPr>
            <a:spLocks noChangeArrowheads="1"/>
          </p:cNvSpPr>
          <p:nvPr/>
        </p:nvSpPr>
        <p:spPr bwMode="auto">
          <a:xfrm>
            <a:off x="3264931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2" name="Rectangle 8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122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3" name="Rectangle 8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119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4" name="Rectangle 82"/>
          <p:cNvSpPr>
            <a:spLocks noChangeArrowheads="1"/>
          </p:cNvSpPr>
          <p:nvPr/>
        </p:nvSpPr>
        <p:spPr bwMode="auto">
          <a:xfrm>
            <a:off x="2478643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Цены в рублях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5" name="Rectangle 83"/>
          <p:cNvSpPr>
            <a:spLocks noChangeArrowheads="1"/>
          </p:cNvSpPr>
          <p:nvPr/>
        </p:nvSpPr>
        <p:spPr bwMode="auto">
          <a:xfrm>
            <a:off x="1262457788" y="176869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6" name="Rectangle 84"/>
          <p:cNvSpPr>
            <a:spLocks noChangeArrowheads="1"/>
          </p:cNvSpPr>
          <p:nvPr/>
        </p:nvSpPr>
        <p:spPr bwMode="auto">
          <a:xfrm>
            <a:off x="3305889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Особые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7" name="Rectangle 85"/>
          <p:cNvSpPr>
            <a:spLocks noChangeArrowheads="1"/>
          </p:cNvSpPr>
          <p:nvPr/>
        </p:nvSpPr>
        <p:spPr bwMode="auto">
          <a:xfrm>
            <a:off x="6007179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экономические зоны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8" name="Rectangle 86"/>
          <p:cNvSpPr>
            <a:spLocks noChangeArrowheads="1"/>
          </p:cNvSpPr>
          <p:nvPr/>
        </p:nvSpPr>
        <p:spPr bwMode="auto">
          <a:xfrm>
            <a:off x="3305889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мирового класса 2017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9" name="Rectangle 87"/>
          <p:cNvSpPr>
            <a:spLocks noChangeArrowheads="1"/>
          </p:cNvSpPr>
          <p:nvPr/>
        </p:nvSpPr>
        <p:spPr bwMode="auto">
          <a:xfrm>
            <a:off x="10715720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года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Rectangle 88"/>
          <p:cNvSpPr>
            <a:spLocks noChangeArrowheads="1"/>
          </p:cNvSpPr>
          <p:nvPr/>
        </p:nvSpPr>
        <p:spPr bwMode="auto">
          <a:xfrm>
            <a:off x="1156835063" y="122711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ПОБЕДИТЕЛЬ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Rectangle 89"/>
          <p:cNvSpPr>
            <a:spLocks noChangeArrowheads="1"/>
          </p:cNvSpPr>
          <p:nvPr/>
        </p:nvSpPr>
        <p:spPr bwMode="auto">
          <a:xfrm>
            <a:off x="1862756625" y="122711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" name="Rectangle 90"/>
          <p:cNvSpPr>
            <a:spLocks noChangeArrowheads="1"/>
          </p:cNvSpPr>
          <p:nvPr/>
        </p:nvSpPr>
        <p:spPr bwMode="auto">
          <a:xfrm>
            <a:off x="1156835063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ЕВРОПА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3" name="Rectangle 91"/>
          <p:cNvSpPr>
            <a:spLocks noChangeArrowheads="1"/>
          </p:cNvSpPr>
          <p:nvPr/>
        </p:nvSpPr>
        <p:spPr bwMode="auto">
          <a:xfrm>
            <a:off x="1608405788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2015,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4" name="Rectangle 92"/>
          <p:cNvSpPr>
            <a:spLocks noChangeArrowheads="1"/>
          </p:cNvSpPr>
          <p:nvPr/>
        </p:nvSpPr>
        <p:spPr bwMode="auto">
          <a:xfrm>
            <a:off x="1907181225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Rectangle 93"/>
          <p:cNvSpPr>
            <a:spLocks noChangeArrowheads="1"/>
          </p:cNvSpPr>
          <p:nvPr/>
        </p:nvSpPr>
        <p:spPr bwMode="auto">
          <a:xfrm>
            <a:off x="2147483647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2017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6" name="Rectangle 94"/>
          <p:cNvSpPr>
            <a:spLocks noChangeArrowheads="1"/>
          </p:cNvSpPr>
          <p:nvPr/>
        </p:nvSpPr>
        <p:spPr bwMode="auto">
          <a:xfrm>
            <a:off x="1156835063" y="166712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КРУПНЫЕ ПРОЕКТЫ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7" name="Rectangle 95"/>
          <p:cNvSpPr>
            <a:spLocks noChangeArrowheads="1"/>
          </p:cNvSpPr>
          <p:nvPr/>
        </p:nvSpPr>
        <p:spPr bwMode="auto">
          <a:xfrm>
            <a:off x="1153253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ПОЧЕТНОЕ УПОМИНАНИЕ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8" name="Rectangle 9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9" name="Rectangle 97"/>
          <p:cNvSpPr>
            <a:spLocks noChangeArrowheads="1"/>
          </p:cNvSpPr>
          <p:nvPr/>
        </p:nvSpPr>
        <p:spPr bwMode="auto">
          <a:xfrm>
            <a:off x="11532536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МИРЕ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0" name="Rectangle 98"/>
          <p:cNvSpPr>
            <a:spLocks noChangeArrowheads="1"/>
          </p:cNvSpPr>
          <p:nvPr/>
        </p:nvSpPr>
        <p:spPr bwMode="auto">
          <a:xfrm>
            <a:off x="15344251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1" name="Rectangle 99"/>
          <p:cNvSpPr>
            <a:spLocks noChangeArrowheads="1"/>
          </p:cNvSpPr>
          <p:nvPr/>
        </p:nvSpPr>
        <p:spPr bwMode="auto">
          <a:xfrm>
            <a:off x="17524190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2017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2" name="Rectangle 100"/>
          <p:cNvSpPr>
            <a:spLocks noChangeArrowheads="1"/>
          </p:cNvSpPr>
          <p:nvPr/>
        </p:nvSpPr>
        <p:spPr bwMode="auto">
          <a:xfrm>
            <a:off x="1153253663" y="32703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КРУПНЫЕ ПРОЕКТЫ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" name="Rectangle 101"/>
          <p:cNvSpPr>
            <a:spLocks noChangeArrowheads="1"/>
          </p:cNvSpPr>
          <p:nvPr/>
        </p:nvSpPr>
        <p:spPr bwMode="auto">
          <a:xfrm>
            <a:off x="2147483647" y="94080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4" name="Rectangle 102"/>
          <p:cNvSpPr>
            <a:spLocks noChangeArrowheads="1"/>
          </p:cNvSpPr>
          <p:nvPr/>
        </p:nvSpPr>
        <p:spPr bwMode="auto">
          <a:xfrm>
            <a:off x="1240545525" y="143664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5" name="Rectangle 10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6" name="Rectangle 10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7" name="Rectangle 105"/>
          <p:cNvSpPr>
            <a:spLocks noChangeArrowheads="1"/>
          </p:cNvSpPr>
          <p:nvPr/>
        </p:nvSpPr>
        <p:spPr bwMode="auto">
          <a:xfrm>
            <a:off x="228990525" y="34761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Производство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8" name="Rectangle 106"/>
          <p:cNvSpPr>
            <a:spLocks noChangeArrowheads="1"/>
          </p:cNvSpPr>
          <p:nvPr/>
        </p:nvSpPr>
        <p:spPr bwMode="auto">
          <a:xfrm>
            <a:off x="787303163" y="34761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автомобилей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9" name="Rectangle 107"/>
          <p:cNvSpPr>
            <a:spLocks noChangeArrowheads="1"/>
          </p:cNvSpPr>
          <p:nvPr/>
        </p:nvSpPr>
        <p:spPr bwMode="auto">
          <a:xfrm>
            <a:off x="228990525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Ford Transit,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0" name="Rectangle 108"/>
          <p:cNvSpPr>
            <a:spLocks noChangeArrowheads="1"/>
          </p:cNvSpPr>
          <p:nvPr/>
        </p:nvSpPr>
        <p:spPr bwMode="auto">
          <a:xfrm>
            <a:off x="697744350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Ford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1" name="Rectangle 109"/>
          <p:cNvSpPr>
            <a:spLocks noChangeArrowheads="1"/>
          </p:cNvSpPr>
          <p:nvPr/>
        </p:nvSpPr>
        <p:spPr bwMode="auto">
          <a:xfrm>
            <a:off x="882596025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Explorer, Ford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2" name="Rectangle 110"/>
          <p:cNvSpPr>
            <a:spLocks noChangeArrowheads="1"/>
          </p:cNvSpPr>
          <p:nvPr/>
        </p:nvSpPr>
        <p:spPr bwMode="auto">
          <a:xfrm>
            <a:off x="1408504613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Kuga,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3" name="Rectangle 111"/>
          <p:cNvSpPr>
            <a:spLocks noChangeArrowheads="1"/>
          </p:cNvSpPr>
          <p:nvPr/>
        </p:nvSpPr>
        <p:spPr bwMode="auto">
          <a:xfrm>
            <a:off x="2289905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Бензиновых двигателей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4" name="Rectangle 112"/>
          <p:cNvSpPr>
            <a:spLocks noChangeArrowheads="1"/>
          </p:cNvSpPr>
          <p:nvPr/>
        </p:nvSpPr>
        <p:spPr bwMode="auto">
          <a:xfrm>
            <a:off x="18880740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производства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5" name="Rectangle 113"/>
          <p:cNvSpPr>
            <a:spLocks noChangeArrowheads="1"/>
          </p:cNvSpPr>
          <p:nvPr/>
        </p:nvSpPr>
        <p:spPr bwMode="auto">
          <a:xfrm>
            <a:off x="21251132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85 000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6" name="Rectangle 114"/>
          <p:cNvSpPr>
            <a:spLocks noChangeArrowheads="1"/>
          </p:cNvSpPr>
          <p:nvPr/>
        </p:nvSpPr>
        <p:spPr bwMode="auto">
          <a:xfrm>
            <a:off x="21251132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автомобилей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7" name="Rectangle 11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8" name="Rectangle 116"/>
          <p:cNvSpPr>
            <a:spLocks noChangeArrowheads="1"/>
          </p:cNvSpPr>
          <p:nvPr/>
        </p:nvSpPr>
        <p:spPr bwMode="auto">
          <a:xfrm>
            <a:off x="21251132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185 000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9" name="Rectangle 117"/>
          <p:cNvSpPr>
            <a:spLocks noChangeArrowheads="1"/>
          </p:cNvSpPr>
          <p:nvPr/>
        </p:nvSpPr>
        <p:spPr bwMode="auto">
          <a:xfrm>
            <a:off x="21251132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двигателей 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0" name="Rectangle 11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1" name="Rectangle 119"/>
          <p:cNvSpPr>
            <a:spLocks noChangeArrowheads="1"/>
          </p:cNvSpPr>
          <p:nvPr/>
        </p:nvSpPr>
        <p:spPr bwMode="auto">
          <a:xfrm>
            <a:off x="3361182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2" name="Rectangle 12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3" name="Rectangle 12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4" name="Rectangle 122"/>
          <p:cNvSpPr>
            <a:spLocks noChangeArrowheads="1"/>
          </p:cNvSpPr>
          <p:nvPr/>
        </p:nvSpPr>
        <p:spPr bwMode="auto">
          <a:xfrm>
            <a:off x="326374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5" name="Rectangle 12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долларов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6" name="Rectangle 124"/>
          <p:cNvSpPr>
            <a:spLocks noChangeArrowheads="1"/>
          </p:cNvSpPr>
          <p:nvPr/>
        </p:nvSpPr>
        <p:spPr bwMode="auto">
          <a:xfrm>
            <a:off x="3094529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инвестиций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7" name="Rectangle 125"/>
          <p:cNvSpPr>
            <a:spLocks noChangeArrowheads="1"/>
          </p:cNvSpPr>
          <p:nvPr/>
        </p:nvSpPr>
        <p:spPr bwMode="auto">
          <a:xfrm>
            <a:off x="2289905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Производство технических газов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8" name="Rectangle 126"/>
          <p:cNvSpPr>
            <a:spLocks noChangeArrowheads="1"/>
          </p:cNvSpPr>
          <p:nvPr/>
        </p:nvSpPr>
        <p:spPr bwMode="auto">
          <a:xfrm>
            <a:off x="2289905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(кислород, азот)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9" name="Rectangle 127"/>
          <p:cNvSpPr>
            <a:spLocks noChangeArrowheads="1"/>
          </p:cNvSpPr>
          <p:nvPr/>
        </p:nvSpPr>
        <p:spPr bwMode="auto">
          <a:xfrm>
            <a:off x="21251132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0" name="Rectangle 128"/>
          <p:cNvSpPr>
            <a:spLocks noChangeArrowheads="1"/>
          </p:cNvSpPr>
          <p:nvPr/>
        </p:nvSpPr>
        <p:spPr bwMode="auto">
          <a:xfrm>
            <a:off x="21251132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1" name="Rectangle 12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2" name="Rectangle 13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3" name="Rectangle 13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54.3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4" name="Rectangle 13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5" name="Rectangle 133"/>
          <p:cNvSpPr>
            <a:spLocks noChangeArrowheads="1"/>
          </p:cNvSpPr>
          <p:nvPr/>
        </p:nvSpPr>
        <p:spPr bwMode="auto">
          <a:xfrm>
            <a:off x="3434143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долларов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6" name="Rectangle 13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инвестиций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7" name="Rectangle 135"/>
          <p:cNvSpPr>
            <a:spLocks noChangeArrowheads="1"/>
          </p:cNvSpPr>
          <p:nvPr/>
        </p:nvSpPr>
        <p:spPr bwMode="auto">
          <a:xfrm>
            <a:off x="18521314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производства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8" name="Rectangle 136">
            <a:hlinkClick r:id="rId3" tooltip="Страница 75"/>
          </p:cNvPr>
          <p:cNvSpPr>
            <a:spLocks noChangeArrowheads="1"/>
          </p:cNvSpPr>
          <p:nvPr/>
        </p:nvSpPr>
        <p:spPr bwMode="auto">
          <a:xfrm>
            <a:off x="1524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9" name="Rectangle 137"/>
          <p:cNvSpPr>
            <a:spLocks noChangeArrowheads="1"/>
          </p:cNvSpPr>
          <p:nvPr/>
        </p:nvSpPr>
        <p:spPr bwMode="auto">
          <a:xfrm>
            <a:off x="330741338" y="112245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(Набережные Челны, Нижнекамск,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0" name="Rectangle 138"/>
          <p:cNvSpPr>
            <a:spLocks noChangeArrowheads="1"/>
          </p:cNvSpPr>
          <p:nvPr/>
        </p:nvSpPr>
        <p:spPr bwMode="auto">
          <a:xfrm>
            <a:off x="330741338" y="123704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Елабуга, Менделеевск)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1" name="Rectangle 139"/>
          <p:cNvSpPr>
            <a:spLocks noChangeArrowheads="1"/>
          </p:cNvSpPr>
          <p:nvPr/>
        </p:nvSpPr>
        <p:spPr bwMode="auto">
          <a:xfrm>
            <a:off x="206030513" y="1061205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29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2" name="Rectangle 140"/>
          <p:cNvSpPr>
            <a:spLocks noChangeArrowheads="1"/>
          </p:cNvSpPr>
          <p:nvPr/>
        </p:nvSpPr>
        <p:spPr bwMode="auto">
          <a:xfrm>
            <a:off x="206030513" y="136229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28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3" name="Rectangle 141"/>
          <p:cNvSpPr>
            <a:spLocks noChangeArrowheads="1"/>
          </p:cNvSpPr>
          <p:nvPr/>
        </p:nvSpPr>
        <p:spPr bwMode="auto">
          <a:xfrm>
            <a:off x="206030513" y="166321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4" name="Rectangle 142"/>
          <p:cNvSpPr>
            <a:spLocks noChangeArrowheads="1"/>
          </p:cNvSpPr>
          <p:nvPr/>
        </p:nvSpPr>
        <p:spPr bwMode="auto">
          <a:xfrm>
            <a:off x="1913067675" y="17925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5" name="Rectangle 143"/>
          <p:cNvSpPr>
            <a:spLocks noChangeArrowheads="1"/>
          </p:cNvSpPr>
          <p:nvPr/>
        </p:nvSpPr>
        <p:spPr bwMode="auto">
          <a:xfrm>
            <a:off x="2025015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6" name="Rectangle 144"/>
          <p:cNvSpPr>
            <a:spLocks noChangeArrowheads="1"/>
          </p:cNvSpPr>
          <p:nvPr/>
        </p:nvSpPr>
        <p:spPr bwMode="auto">
          <a:xfrm>
            <a:off x="2025015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25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7" name="Rectangle 145"/>
          <p:cNvSpPr>
            <a:spLocks noChangeArrowheads="1"/>
          </p:cNvSpPr>
          <p:nvPr/>
        </p:nvSpPr>
        <p:spPr bwMode="auto">
          <a:xfrm>
            <a:off x="20293774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Уровень заработной платы составляет 45% аналогичного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8" name="Rectangle 146"/>
          <p:cNvSpPr>
            <a:spLocks noChangeArrowheads="1"/>
          </p:cNvSpPr>
          <p:nvPr/>
        </p:nvSpPr>
        <p:spPr bwMode="auto">
          <a:xfrm>
            <a:off x="20293774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показателя в Москве (согласно исследованиям PWC)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9" name="Rectangle 147"/>
          <p:cNvSpPr>
            <a:spLocks noChangeArrowheads="1"/>
          </p:cNvSpPr>
          <p:nvPr/>
        </p:nvSpPr>
        <p:spPr bwMode="auto">
          <a:xfrm>
            <a:off x="330741338" y="185165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0" name="Rectangle 148"/>
          <p:cNvSpPr>
            <a:spLocks noChangeArrowheads="1"/>
          </p:cNvSpPr>
          <p:nvPr/>
        </p:nvSpPr>
        <p:spPr bwMode="auto">
          <a:xfrm>
            <a:off x="2147483647" y="666654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1000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1" name="Rectangle 149"/>
          <p:cNvSpPr>
            <a:spLocks noChangeArrowheads="1"/>
          </p:cNvSpPr>
          <p:nvPr/>
        </p:nvSpPr>
        <p:spPr bwMode="auto">
          <a:xfrm>
            <a:off x="195324413" y="114539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2" name="Rectangle 150"/>
          <p:cNvSpPr>
            <a:spLocks noChangeArrowheads="1"/>
          </p:cNvSpPr>
          <p:nvPr/>
        </p:nvSpPr>
        <p:spPr bwMode="auto">
          <a:xfrm>
            <a:off x="729838838" y="114540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15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3" name="Rectangle 151"/>
          <p:cNvSpPr>
            <a:spLocks noChangeArrowheads="1"/>
          </p:cNvSpPr>
          <p:nvPr/>
        </p:nvSpPr>
        <p:spPr bwMode="auto">
          <a:xfrm>
            <a:off x="227495100" y="9481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460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4" name="Rectangle 152"/>
          <p:cNvSpPr>
            <a:spLocks noChangeArrowheads="1"/>
          </p:cNvSpPr>
          <p:nvPr/>
        </p:nvSpPr>
        <p:spPr bwMode="auto">
          <a:xfrm>
            <a:off x="279787350" y="121888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794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5" name="Rectangle 153"/>
          <p:cNvSpPr>
            <a:spLocks noChangeArrowheads="1"/>
          </p:cNvSpPr>
          <p:nvPr/>
        </p:nvSpPr>
        <p:spPr bwMode="auto">
          <a:xfrm>
            <a:off x="2147483647" y="24380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1809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6" name="Rectangle 154"/>
          <p:cNvSpPr>
            <a:spLocks noChangeArrowheads="1"/>
          </p:cNvSpPr>
          <p:nvPr/>
        </p:nvSpPr>
        <p:spPr bwMode="auto">
          <a:xfrm>
            <a:off x="2147483647" y="33171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3005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7" name="Rectangle 155"/>
          <p:cNvSpPr>
            <a:spLocks noChangeArrowheads="1"/>
          </p:cNvSpPr>
          <p:nvPr/>
        </p:nvSpPr>
        <p:spPr bwMode="auto">
          <a:xfrm>
            <a:off x="2147483647" y="35430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6500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8" name="Rectangle 15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3500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9" name="Rectangle 157"/>
          <p:cNvSpPr>
            <a:spLocks noChangeArrowheads="1"/>
          </p:cNvSpPr>
          <p:nvPr/>
        </p:nvSpPr>
        <p:spPr bwMode="auto">
          <a:xfrm>
            <a:off x="12113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3400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0" name="Rectangle 158"/>
          <p:cNvSpPr>
            <a:spLocks noChangeArrowheads="1"/>
          </p:cNvSpPr>
          <p:nvPr/>
        </p:nvSpPr>
        <p:spPr bwMode="auto">
          <a:xfrm>
            <a:off x="8903350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2041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1" name="Rectangle 159"/>
          <p:cNvSpPr>
            <a:spLocks noChangeArrowheads="1"/>
          </p:cNvSpPr>
          <p:nvPr/>
        </p:nvSpPr>
        <p:spPr bwMode="auto">
          <a:xfrm>
            <a:off x="642246938" y="200802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1844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2" name="Rectangle 160"/>
          <p:cNvSpPr>
            <a:spLocks noChangeArrowheads="1"/>
          </p:cNvSpPr>
          <p:nvPr/>
        </p:nvSpPr>
        <p:spPr bwMode="auto">
          <a:xfrm>
            <a:off x="2047165388" y="162062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3" name="Rectangle 161"/>
          <p:cNvSpPr>
            <a:spLocks noChangeArrowheads="1"/>
          </p:cNvSpPr>
          <p:nvPr/>
        </p:nvSpPr>
        <p:spPr bwMode="auto">
          <a:xfrm>
            <a:off x="123386850" y="228358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EC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4" name="Rectangle 162"/>
          <p:cNvSpPr>
            <a:spLocks noChangeArrowheads="1"/>
          </p:cNvSpPr>
          <p:nvPr/>
        </p:nvSpPr>
        <p:spPr bwMode="auto">
          <a:xfrm>
            <a:off x="1075305825" y="12642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1073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5" name="Rectangle 163"/>
          <p:cNvSpPr>
            <a:spLocks noChangeArrowheads="1"/>
          </p:cNvSpPr>
          <p:nvPr/>
        </p:nvSpPr>
        <p:spPr bwMode="auto">
          <a:xfrm>
            <a:off x="1235087700" y="12642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6" name="Rectangle 16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АМУРСКИЙ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7" name="Rectangle 16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ЗАЛИВ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8" name="Rectangle 166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БАЛТИЙСКОЕ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9" name="Rectangle 167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МОРЕ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0" name="Rectangle 168"/>
          <p:cNvSpPr>
            <a:spLocks noChangeArrowheads="1"/>
          </p:cNvSpPr>
          <p:nvPr/>
        </p:nvSpPr>
        <p:spPr bwMode="auto">
          <a:xfrm>
            <a:off x="909675600" y="208965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1" name="Rectangle 169"/>
          <p:cNvSpPr>
            <a:spLocks noChangeArrowheads="1"/>
          </p:cNvSpPr>
          <p:nvPr/>
        </p:nvSpPr>
        <p:spPr bwMode="auto">
          <a:xfrm>
            <a:off x="1820460863" y="135719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1763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2" name="Rectangle 170"/>
          <p:cNvSpPr>
            <a:spLocks noChangeArrowheads="1"/>
          </p:cNvSpPr>
          <p:nvPr/>
        </p:nvSpPr>
        <p:spPr bwMode="auto">
          <a:xfrm>
            <a:off x="1957487513" y="135719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3" name="Rectangle 171"/>
          <p:cNvSpPr>
            <a:spLocks noChangeArrowheads="1"/>
          </p:cNvSpPr>
          <p:nvPr/>
        </p:nvSpPr>
        <p:spPr bwMode="auto">
          <a:xfrm>
            <a:off x="1549627013" y="1664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1861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" name="Rectangle 172"/>
          <p:cNvSpPr>
            <a:spLocks noChangeArrowheads="1"/>
          </p:cNvSpPr>
          <p:nvPr/>
        </p:nvSpPr>
        <p:spPr bwMode="auto">
          <a:xfrm>
            <a:off x="1686477450" y="1664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5" name="Rectangle 173"/>
          <p:cNvSpPr>
            <a:spLocks noChangeArrowheads="1"/>
          </p:cNvSpPr>
          <p:nvPr/>
        </p:nvSpPr>
        <p:spPr bwMode="auto">
          <a:xfrm>
            <a:off x="2147483647" y="16258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7746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6" name="Rectangle 174"/>
          <p:cNvSpPr>
            <a:spLocks noChangeArrowheads="1"/>
          </p:cNvSpPr>
          <p:nvPr/>
        </p:nvSpPr>
        <p:spPr bwMode="auto">
          <a:xfrm>
            <a:off x="2147483647" y="16258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7" name="Rectangle 175"/>
          <p:cNvSpPr>
            <a:spLocks noChangeArrowheads="1"/>
          </p:cNvSpPr>
          <p:nvPr/>
        </p:nvSpPr>
        <p:spPr bwMode="auto">
          <a:xfrm>
            <a:off x="17528095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2219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8" name="Rectangle 176"/>
          <p:cNvSpPr>
            <a:spLocks noChangeArrowheads="1"/>
          </p:cNvSpPr>
          <p:nvPr/>
        </p:nvSpPr>
        <p:spPr bwMode="auto">
          <a:xfrm>
            <a:off x="18896599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9" name="Rectangle 177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Новороссийск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0" name="Rectangle 178"/>
          <p:cNvSpPr>
            <a:spLocks noChangeArrowheads="1"/>
          </p:cNvSpPr>
          <p:nvPr/>
        </p:nvSpPr>
        <p:spPr bwMode="auto">
          <a:xfrm>
            <a:off x="7490031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1" name="Rectangle 179"/>
          <p:cNvSpPr>
            <a:spLocks noChangeArrowheads="1"/>
          </p:cNvSpPr>
          <p:nvPr/>
        </p:nvSpPr>
        <p:spPr bwMode="auto">
          <a:xfrm>
            <a:off x="8285368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2" name="Rectangle 180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Санкт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3" name="Rectangle 181"/>
          <p:cNvSpPr>
            <a:spLocks noChangeArrowheads="1"/>
          </p:cNvSpPr>
          <p:nvPr/>
        </p:nvSpPr>
        <p:spPr bwMode="auto">
          <a:xfrm>
            <a:off x="4746117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4" name="Rectangle 182"/>
          <p:cNvSpPr>
            <a:spLocks noChangeArrowheads="1"/>
          </p:cNvSpPr>
          <p:nvPr/>
        </p:nvSpPr>
        <p:spPr bwMode="auto">
          <a:xfrm>
            <a:off x="4946761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Петербург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5" name="Rectangle 183"/>
          <p:cNvSpPr>
            <a:spLocks noChangeArrowheads="1"/>
          </p:cNvSpPr>
          <p:nvPr/>
        </p:nvSpPr>
        <p:spPr bwMode="auto">
          <a:xfrm>
            <a:off x="826384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6" name="Rectangle 184"/>
          <p:cNvSpPr>
            <a:spLocks noChangeArrowheads="1"/>
          </p:cNvSpPr>
          <p:nvPr/>
        </p:nvSpPr>
        <p:spPr bwMode="auto">
          <a:xfrm>
            <a:off x="9051988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7" name="Rectangle 185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8" name="Rectangle 186"/>
          <p:cNvSpPr>
            <a:spLocks noChangeArrowheads="1"/>
          </p:cNvSpPr>
          <p:nvPr/>
        </p:nvSpPr>
        <p:spPr bwMode="auto">
          <a:xfrm>
            <a:off x="4330541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89" name="Rectangle 187"/>
          <p:cNvSpPr>
            <a:spLocks noChangeArrowheads="1"/>
          </p:cNvSpPr>
          <p:nvPr/>
        </p:nvSpPr>
        <p:spPr bwMode="auto">
          <a:xfrm>
            <a:off x="4531185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Луга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0" name="Rectangle 188"/>
          <p:cNvSpPr>
            <a:spLocks noChangeArrowheads="1"/>
          </p:cNvSpPr>
          <p:nvPr/>
        </p:nvSpPr>
        <p:spPr bwMode="auto">
          <a:xfrm>
            <a:off x="6057042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1" name="Rectangle 189"/>
          <p:cNvSpPr>
            <a:spLocks noChangeArrowheads="1"/>
          </p:cNvSpPr>
          <p:nvPr/>
        </p:nvSpPr>
        <p:spPr bwMode="auto">
          <a:xfrm>
            <a:off x="686609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2" name="Rectangle 190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Владивосток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3" name="Rectangle 191"/>
          <p:cNvSpPr>
            <a:spLocks noChangeArrowheads="1"/>
          </p:cNvSpPr>
          <p:nvPr/>
        </p:nvSpPr>
        <p:spPr bwMode="auto">
          <a:xfrm>
            <a:off x="7038641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4" name="Rectangle 192"/>
          <p:cNvSpPr>
            <a:spLocks noChangeArrowheads="1"/>
          </p:cNvSpPr>
          <p:nvPr/>
        </p:nvSpPr>
        <p:spPr bwMode="auto">
          <a:xfrm>
            <a:off x="784050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5" name="Rectangle 193"/>
          <p:cNvSpPr>
            <a:spLocks noChangeArrowheads="1"/>
          </p:cNvSpPr>
          <p:nvPr/>
        </p:nvSpPr>
        <p:spPr bwMode="auto">
          <a:xfrm>
            <a:off x="1346439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6" name="Rectangle 194"/>
          <p:cNvSpPr>
            <a:spLocks noChangeArrowheads="1"/>
          </p:cNvSpPr>
          <p:nvPr/>
        </p:nvSpPr>
        <p:spPr bwMode="auto">
          <a:xfrm>
            <a:off x="15450264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7" name="Rectangle 195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Цены в рублях с учетом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8" name="Rectangle 196"/>
          <p:cNvSpPr>
            <a:spLocks noChangeArrowheads="1"/>
          </p:cNvSpPr>
          <p:nvPr/>
        </p:nvSpPr>
        <p:spPr bwMode="auto">
          <a:xfrm>
            <a:off x="8665083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аренды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9" name="Rectangle 197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платформы и контейнера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0" name="Rectangle 198"/>
          <p:cNvSpPr>
            <a:spLocks noChangeArrowheads="1"/>
          </p:cNvSpPr>
          <p:nvPr/>
        </p:nvSpPr>
        <p:spPr bwMode="auto">
          <a:xfrm>
            <a:off x="10407967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ЧЕРНОЕ МОРЕ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1" name="Rectangle 19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Новороссийск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2" name="Rectangle 20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3" name="Rectangle 20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4" name="Rectangle 20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5" name="Rectangle 20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Санкт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6" name="Rectangle 20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7" name="Rectangle 20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Петербург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8" name="Rectangle 20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9" name="Rectangle 20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0" name="Rectangle 20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1" name="Rectangle 20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2" name="Rectangle 21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3" name="Rectangle 21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Луга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4" name="Rectangle 21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5" name="Rectangle 21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6" name="Rectangle 214"/>
          <p:cNvSpPr>
            <a:spLocks noChangeArrowheads="1"/>
          </p:cNvSpPr>
          <p:nvPr/>
        </p:nvSpPr>
        <p:spPr bwMode="auto">
          <a:xfrm>
            <a:off x="3266455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7" name="Rectangle 21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122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8" name="Rectangle 21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119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9" name="Rectangle 217"/>
          <p:cNvSpPr>
            <a:spLocks noChangeArrowheads="1"/>
          </p:cNvSpPr>
          <p:nvPr/>
        </p:nvSpPr>
        <p:spPr bwMode="auto">
          <a:xfrm>
            <a:off x="248016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Цены в рублях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0" name="Rectangle 218"/>
          <p:cNvSpPr>
            <a:spLocks noChangeArrowheads="1"/>
          </p:cNvSpPr>
          <p:nvPr/>
        </p:nvSpPr>
        <p:spPr bwMode="auto">
          <a:xfrm>
            <a:off x="1262610188" y="176869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1" name="Rectangle 219"/>
          <p:cNvSpPr>
            <a:spLocks noChangeArrowheads="1"/>
          </p:cNvSpPr>
          <p:nvPr/>
        </p:nvSpPr>
        <p:spPr bwMode="auto">
          <a:xfrm>
            <a:off x="3307413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Особые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2" name="Rectangle 220"/>
          <p:cNvSpPr>
            <a:spLocks noChangeArrowheads="1"/>
          </p:cNvSpPr>
          <p:nvPr/>
        </p:nvSpPr>
        <p:spPr bwMode="auto">
          <a:xfrm>
            <a:off x="6008703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экономические зоны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3" name="Rectangle 221"/>
          <p:cNvSpPr>
            <a:spLocks noChangeArrowheads="1"/>
          </p:cNvSpPr>
          <p:nvPr/>
        </p:nvSpPr>
        <p:spPr bwMode="auto">
          <a:xfrm>
            <a:off x="3307413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мирового класса 2017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4" name="Rectangle 222"/>
          <p:cNvSpPr>
            <a:spLocks noChangeArrowheads="1"/>
          </p:cNvSpPr>
          <p:nvPr/>
        </p:nvSpPr>
        <p:spPr bwMode="auto">
          <a:xfrm>
            <a:off x="1071724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года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5" name="Rectangle 223"/>
          <p:cNvSpPr>
            <a:spLocks noChangeArrowheads="1"/>
          </p:cNvSpPr>
          <p:nvPr/>
        </p:nvSpPr>
        <p:spPr bwMode="auto">
          <a:xfrm>
            <a:off x="1156987463" y="122711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ПОБЕДИТЕЛЬ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6" name="Rectangle 224"/>
          <p:cNvSpPr>
            <a:spLocks noChangeArrowheads="1"/>
          </p:cNvSpPr>
          <p:nvPr/>
        </p:nvSpPr>
        <p:spPr bwMode="auto">
          <a:xfrm>
            <a:off x="1862909025" y="122711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7" name="Rectangle 225"/>
          <p:cNvSpPr>
            <a:spLocks noChangeArrowheads="1"/>
          </p:cNvSpPr>
          <p:nvPr/>
        </p:nvSpPr>
        <p:spPr bwMode="auto">
          <a:xfrm>
            <a:off x="1156987463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ЕВРОПА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8" name="Rectangle 226"/>
          <p:cNvSpPr>
            <a:spLocks noChangeArrowheads="1"/>
          </p:cNvSpPr>
          <p:nvPr/>
        </p:nvSpPr>
        <p:spPr bwMode="auto">
          <a:xfrm>
            <a:off x="1608558188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2015,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9" name="Rectangle 227"/>
          <p:cNvSpPr>
            <a:spLocks noChangeArrowheads="1"/>
          </p:cNvSpPr>
          <p:nvPr/>
        </p:nvSpPr>
        <p:spPr bwMode="auto">
          <a:xfrm>
            <a:off x="1907333625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0" name="Rectangle 228"/>
          <p:cNvSpPr>
            <a:spLocks noChangeArrowheads="1"/>
          </p:cNvSpPr>
          <p:nvPr/>
        </p:nvSpPr>
        <p:spPr bwMode="auto">
          <a:xfrm>
            <a:off x="2147483647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2017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1" name="Rectangle 229"/>
          <p:cNvSpPr>
            <a:spLocks noChangeArrowheads="1"/>
          </p:cNvSpPr>
          <p:nvPr/>
        </p:nvSpPr>
        <p:spPr bwMode="auto">
          <a:xfrm>
            <a:off x="1156987463" y="166712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КРУПНЫЕ ПРОЕКТЫ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2" name="Rectangle 230"/>
          <p:cNvSpPr>
            <a:spLocks noChangeArrowheads="1"/>
          </p:cNvSpPr>
          <p:nvPr/>
        </p:nvSpPr>
        <p:spPr bwMode="auto">
          <a:xfrm>
            <a:off x="11534060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ПОЧЕТНОЕ УПОМИНАНИЕ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3" name="Rectangle 23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4" name="Rectangle 232"/>
          <p:cNvSpPr>
            <a:spLocks noChangeArrowheads="1"/>
          </p:cNvSpPr>
          <p:nvPr/>
        </p:nvSpPr>
        <p:spPr bwMode="auto">
          <a:xfrm>
            <a:off x="11534060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МИРЕ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5" name="Rectangle 233"/>
          <p:cNvSpPr>
            <a:spLocks noChangeArrowheads="1"/>
          </p:cNvSpPr>
          <p:nvPr/>
        </p:nvSpPr>
        <p:spPr bwMode="auto">
          <a:xfrm>
            <a:off x="15345775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6" name="Rectangle 234"/>
          <p:cNvSpPr>
            <a:spLocks noChangeArrowheads="1"/>
          </p:cNvSpPr>
          <p:nvPr/>
        </p:nvSpPr>
        <p:spPr bwMode="auto">
          <a:xfrm>
            <a:off x="1752571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2017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7" name="Rectangle 235"/>
          <p:cNvSpPr>
            <a:spLocks noChangeArrowheads="1"/>
          </p:cNvSpPr>
          <p:nvPr/>
        </p:nvSpPr>
        <p:spPr bwMode="auto">
          <a:xfrm>
            <a:off x="1153406063" y="32703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КРУПНЫЕ ПРОЕКТЫ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8" name="Rectangle 236"/>
          <p:cNvSpPr>
            <a:spLocks noChangeArrowheads="1"/>
          </p:cNvSpPr>
          <p:nvPr/>
        </p:nvSpPr>
        <p:spPr bwMode="auto">
          <a:xfrm>
            <a:off x="2147483647" y="94080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9" name="Rectangle 237"/>
          <p:cNvSpPr>
            <a:spLocks noChangeArrowheads="1"/>
          </p:cNvSpPr>
          <p:nvPr/>
        </p:nvSpPr>
        <p:spPr bwMode="auto">
          <a:xfrm>
            <a:off x="1240697925" y="143664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0" name="Rectangle 23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1" name="Rectangle 23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2" name="Rectangle 240"/>
          <p:cNvSpPr>
            <a:spLocks noChangeArrowheads="1"/>
          </p:cNvSpPr>
          <p:nvPr/>
        </p:nvSpPr>
        <p:spPr bwMode="auto">
          <a:xfrm>
            <a:off x="229142925" y="34761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Производство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3" name="Rectangle 241"/>
          <p:cNvSpPr>
            <a:spLocks noChangeArrowheads="1"/>
          </p:cNvSpPr>
          <p:nvPr/>
        </p:nvSpPr>
        <p:spPr bwMode="auto">
          <a:xfrm>
            <a:off x="787455563" y="34761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автомобилей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4" name="Rectangle 242"/>
          <p:cNvSpPr>
            <a:spLocks noChangeArrowheads="1"/>
          </p:cNvSpPr>
          <p:nvPr/>
        </p:nvSpPr>
        <p:spPr bwMode="auto">
          <a:xfrm>
            <a:off x="229142925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Ford Transit,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5" name="Rectangle 243"/>
          <p:cNvSpPr>
            <a:spLocks noChangeArrowheads="1"/>
          </p:cNvSpPr>
          <p:nvPr/>
        </p:nvSpPr>
        <p:spPr bwMode="auto">
          <a:xfrm>
            <a:off x="697896750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Ford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6" name="Rectangle 244"/>
          <p:cNvSpPr>
            <a:spLocks noChangeArrowheads="1"/>
          </p:cNvSpPr>
          <p:nvPr/>
        </p:nvSpPr>
        <p:spPr bwMode="auto">
          <a:xfrm>
            <a:off x="882748425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Explorer, Ford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7" name="Rectangle 245"/>
          <p:cNvSpPr>
            <a:spLocks noChangeArrowheads="1"/>
          </p:cNvSpPr>
          <p:nvPr/>
        </p:nvSpPr>
        <p:spPr bwMode="auto">
          <a:xfrm>
            <a:off x="1408657013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Kuga,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8" name="Rectangle 246"/>
          <p:cNvSpPr>
            <a:spLocks noChangeArrowheads="1"/>
          </p:cNvSpPr>
          <p:nvPr/>
        </p:nvSpPr>
        <p:spPr bwMode="auto">
          <a:xfrm>
            <a:off x="2291429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Бензиновых двигателей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9" name="Rectangle 247"/>
          <p:cNvSpPr>
            <a:spLocks noChangeArrowheads="1"/>
          </p:cNvSpPr>
          <p:nvPr/>
        </p:nvSpPr>
        <p:spPr bwMode="auto">
          <a:xfrm>
            <a:off x="18882264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производства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0" name="Rectangle 248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85 000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1" name="Rectangle 249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автомобилей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2" name="Rectangle 25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3" name="Rectangle 251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185 000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4" name="Rectangle 252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двигателей 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5" name="Rectangle 25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6" name="Rectangle 254"/>
          <p:cNvSpPr>
            <a:spLocks noChangeArrowheads="1"/>
          </p:cNvSpPr>
          <p:nvPr/>
        </p:nvSpPr>
        <p:spPr bwMode="auto">
          <a:xfrm>
            <a:off x="3362706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7" name="Rectangle 25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8" name="Rectangle 25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9" name="Rectangle 257"/>
          <p:cNvSpPr>
            <a:spLocks noChangeArrowheads="1"/>
          </p:cNvSpPr>
          <p:nvPr/>
        </p:nvSpPr>
        <p:spPr bwMode="auto">
          <a:xfrm>
            <a:off x="327898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0" name="Rectangle 25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долларов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1" name="Rectangle 259"/>
          <p:cNvSpPr>
            <a:spLocks noChangeArrowheads="1"/>
          </p:cNvSpPr>
          <p:nvPr/>
        </p:nvSpPr>
        <p:spPr bwMode="auto">
          <a:xfrm>
            <a:off x="3096053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инвестиций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2" name="Rectangle 260"/>
          <p:cNvSpPr>
            <a:spLocks noChangeArrowheads="1"/>
          </p:cNvSpPr>
          <p:nvPr/>
        </p:nvSpPr>
        <p:spPr bwMode="auto">
          <a:xfrm>
            <a:off x="2291429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Производство технических газов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3" name="Rectangle 261"/>
          <p:cNvSpPr>
            <a:spLocks noChangeArrowheads="1"/>
          </p:cNvSpPr>
          <p:nvPr/>
        </p:nvSpPr>
        <p:spPr bwMode="auto">
          <a:xfrm>
            <a:off x="2291429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(кислород, азот)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4" name="Rectangle 262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5" name="Rectangle 263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6" name="Rectangle 26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7" name="Rectangle 26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8" name="Rectangle 26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54.3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9" name="Rectangle 26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0" name="Rectangle 268"/>
          <p:cNvSpPr>
            <a:spLocks noChangeArrowheads="1"/>
          </p:cNvSpPr>
          <p:nvPr/>
        </p:nvSpPr>
        <p:spPr bwMode="auto">
          <a:xfrm>
            <a:off x="3435667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долларов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1" name="Rectangle 26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инвестиций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2" name="Rectangle 270"/>
          <p:cNvSpPr>
            <a:spLocks noChangeArrowheads="1"/>
          </p:cNvSpPr>
          <p:nvPr/>
        </p:nvSpPr>
        <p:spPr bwMode="auto">
          <a:xfrm>
            <a:off x="18522838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производства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3" name="Rectangle 271">
            <a:hlinkClick r:id="rId3" tooltip="Страница 75"/>
          </p:cNvPr>
          <p:cNvSpPr>
            <a:spLocks noChangeArrowheads="1"/>
          </p:cNvSpPr>
          <p:nvPr/>
        </p:nvSpPr>
        <p:spPr bwMode="auto">
          <a:xfrm>
            <a:off x="15240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4" name="Rectangle 272"/>
          <p:cNvSpPr>
            <a:spLocks noChangeArrowheads="1"/>
          </p:cNvSpPr>
          <p:nvPr/>
        </p:nvSpPr>
        <p:spPr bwMode="auto">
          <a:xfrm>
            <a:off x="330741338" y="1122451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(Набережные Челны, Нижнекамск,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5" name="Rectangle 273"/>
          <p:cNvSpPr>
            <a:spLocks noChangeArrowheads="1"/>
          </p:cNvSpPr>
          <p:nvPr/>
        </p:nvSpPr>
        <p:spPr bwMode="auto">
          <a:xfrm>
            <a:off x="330741338" y="1237049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Елабуга, Менделеевск)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6" name="Rectangle 274"/>
          <p:cNvSpPr>
            <a:spLocks noChangeArrowheads="1"/>
          </p:cNvSpPr>
          <p:nvPr/>
        </p:nvSpPr>
        <p:spPr bwMode="auto">
          <a:xfrm>
            <a:off x="206030513" y="1061205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29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7" name="Rectangle 275"/>
          <p:cNvSpPr>
            <a:spLocks noChangeArrowheads="1"/>
          </p:cNvSpPr>
          <p:nvPr/>
        </p:nvSpPr>
        <p:spPr bwMode="auto">
          <a:xfrm>
            <a:off x="206030513" y="1362290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28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8" name="Rectangle 276"/>
          <p:cNvSpPr>
            <a:spLocks noChangeArrowheads="1"/>
          </p:cNvSpPr>
          <p:nvPr/>
        </p:nvSpPr>
        <p:spPr bwMode="auto">
          <a:xfrm>
            <a:off x="206030513" y="166321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79" name="Rectangle 277"/>
          <p:cNvSpPr>
            <a:spLocks noChangeArrowheads="1"/>
          </p:cNvSpPr>
          <p:nvPr/>
        </p:nvSpPr>
        <p:spPr bwMode="auto">
          <a:xfrm>
            <a:off x="1913067675" y="1792547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0" name="Rectangle 278"/>
          <p:cNvSpPr>
            <a:spLocks noChangeArrowheads="1"/>
          </p:cNvSpPr>
          <p:nvPr/>
        </p:nvSpPr>
        <p:spPr bwMode="auto">
          <a:xfrm>
            <a:off x="2025015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1" name="Rectangle 279"/>
          <p:cNvSpPr>
            <a:spLocks noChangeArrowheads="1"/>
          </p:cNvSpPr>
          <p:nvPr/>
        </p:nvSpPr>
        <p:spPr bwMode="auto">
          <a:xfrm>
            <a:off x="2025015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25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2" name="Rectangle 280"/>
          <p:cNvSpPr>
            <a:spLocks noChangeArrowheads="1"/>
          </p:cNvSpPr>
          <p:nvPr/>
        </p:nvSpPr>
        <p:spPr bwMode="auto">
          <a:xfrm>
            <a:off x="20293774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Уровень заработной платы составляет 45% аналогичного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3" name="Rectangle 281"/>
          <p:cNvSpPr>
            <a:spLocks noChangeArrowheads="1"/>
          </p:cNvSpPr>
          <p:nvPr/>
        </p:nvSpPr>
        <p:spPr bwMode="auto">
          <a:xfrm>
            <a:off x="20293774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показателя в Москве (согласно исследованиям PWC)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4" name="Rectangle 282"/>
          <p:cNvSpPr>
            <a:spLocks noChangeArrowheads="1"/>
          </p:cNvSpPr>
          <p:nvPr/>
        </p:nvSpPr>
        <p:spPr bwMode="auto">
          <a:xfrm>
            <a:off x="330741338" y="185165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5" name="Rectangle 283"/>
          <p:cNvSpPr>
            <a:spLocks noChangeArrowheads="1"/>
          </p:cNvSpPr>
          <p:nvPr/>
        </p:nvSpPr>
        <p:spPr bwMode="auto">
          <a:xfrm>
            <a:off x="2147483647" y="666654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1000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6" name="Rectangle 284"/>
          <p:cNvSpPr>
            <a:spLocks noChangeArrowheads="1"/>
          </p:cNvSpPr>
          <p:nvPr/>
        </p:nvSpPr>
        <p:spPr bwMode="auto">
          <a:xfrm>
            <a:off x="195324413" y="11453939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7" name="Rectangle 285"/>
          <p:cNvSpPr>
            <a:spLocks noChangeArrowheads="1"/>
          </p:cNvSpPr>
          <p:nvPr/>
        </p:nvSpPr>
        <p:spPr bwMode="auto">
          <a:xfrm>
            <a:off x="729838838" y="1145400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15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8" name="Rectangle 286"/>
          <p:cNvSpPr>
            <a:spLocks noChangeArrowheads="1"/>
          </p:cNvSpPr>
          <p:nvPr/>
        </p:nvSpPr>
        <p:spPr bwMode="auto">
          <a:xfrm>
            <a:off x="227495100" y="9481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460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9" name="Rectangle 287"/>
          <p:cNvSpPr>
            <a:spLocks noChangeArrowheads="1"/>
          </p:cNvSpPr>
          <p:nvPr/>
        </p:nvSpPr>
        <p:spPr bwMode="auto">
          <a:xfrm>
            <a:off x="279787350" y="1218888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794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0" name="Rectangle 288"/>
          <p:cNvSpPr>
            <a:spLocks noChangeArrowheads="1"/>
          </p:cNvSpPr>
          <p:nvPr/>
        </p:nvSpPr>
        <p:spPr bwMode="auto">
          <a:xfrm>
            <a:off x="2147483647" y="243808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1809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1" name="Rectangle 289"/>
          <p:cNvSpPr>
            <a:spLocks noChangeArrowheads="1"/>
          </p:cNvSpPr>
          <p:nvPr/>
        </p:nvSpPr>
        <p:spPr bwMode="auto">
          <a:xfrm>
            <a:off x="2147483647" y="331717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3005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2" name="Rectangle 290"/>
          <p:cNvSpPr>
            <a:spLocks noChangeArrowheads="1"/>
          </p:cNvSpPr>
          <p:nvPr/>
        </p:nvSpPr>
        <p:spPr bwMode="auto">
          <a:xfrm>
            <a:off x="2147483647" y="35430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6500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3" name="Rectangle 29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3500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4" name="Rectangle 292"/>
          <p:cNvSpPr>
            <a:spLocks noChangeArrowheads="1"/>
          </p:cNvSpPr>
          <p:nvPr/>
        </p:nvSpPr>
        <p:spPr bwMode="auto">
          <a:xfrm>
            <a:off x="12113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3400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5" name="Rectangle 293"/>
          <p:cNvSpPr>
            <a:spLocks noChangeArrowheads="1"/>
          </p:cNvSpPr>
          <p:nvPr/>
        </p:nvSpPr>
        <p:spPr bwMode="auto">
          <a:xfrm>
            <a:off x="8903350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2041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6" name="Rectangle 294"/>
          <p:cNvSpPr>
            <a:spLocks noChangeArrowheads="1"/>
          </p:cNvSpPr>
          <p:nvPr/>
        </p:nvSpPr>
        <p:spPr bwMode="auto">
          <a:xfrm>
            <a:off x="642246938" y="2008028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1844 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7" name="Rectangle 295"/>
          <p:cNvSpPr>
            <a:spLocks noChangeArrowheads="1"/>
          </p:cNvSpPr>
          <p:nvPr/>
        </p:nvSpPr>
        <p:spPr bwMode="auto">
          <a:xfrm>
            <a:off x="2047165388" y="1620621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8" name="Rectangle 296"/>
          <p:cNvSpPr>
            <a:spLocks noChangeArrowheads="1"/>
          </p:cNvSpPr>
          <p:nvPr/>
        </p:nvSpPr>
        <p:spPr bwMode="auto">
          <a:xfrm>
            <a:off x="123386850" y="228358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EC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9" name="Rectangle 297"/>
          <p:cNvSpPr>
            <a:spLocks noChangeArrowheads="1"/>
          </p:cNvSpPr>
          <p:nvPr/>
        </p:nvSpPr>
        <p:spPr bwMode="auto">
          <a:xfrm>
            <a:off x="1075305825" y="12642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1073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0" name="Rectangle 298"/>
          <p:cNvSpPr>
            <a:spLocks noChangeArrowheads="1"/>
          </p:cNvSpPr>
          <p:nvPr/>
        </p:nvSpPr>
        <p:spPr bwMode="auto">
          <a:xfrm>
            <a:off x="1235087700" y="126423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1" name="Rectangle 29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АМУРСКИЙ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2" name="Rectangle 30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ЗАЛИВ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3" name="Rectangle 301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БАЛТИЙСКОЕ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4" name="Rectangle 302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МОРЕ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5" name="Rectangle 303"/>
          <p:cNvSpPr>
            <a:spLocks noChangeArrowheads="1"/>
          </p:cNvSpPr>
          <p:nvPr/>
        </p:nvSpPr>
        <p:spPr bwMode="auto">
          <a:xfrm>
            <a:off x="909675600" y="2089651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6" name="Rectangle 304"/>
          <p:cNvSpPr>
            <a:spLocks noChangeArrowheads="1"/>
          </p:cNvSpPr>
          <p:nvPr/>
        </p:nvSpPr>
        <p:spPr bwMode="auto">
          <a:xfrm>
            <a:off x="1820460863" y="135719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1763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7" name="Rectangle 305"/>
          <p:cNvSpPr>
            <a:spLocks noChangeArrowheads="1"/>
          </p:cNvSpPr>
          <p:nvPr/>
        </p:nvSpPr>
        <p:spPr bwMode="auto">
          <a:xfrm>
            <a:off x="1957487513" y="135719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8" name="Rectangle 306"/>
          <p:cNvSpPr>
            <a:spLocks noChangeArrowheads="1"/>
          </p:cNvSpPr>
          <p:nvPr/>
        </p:nvSpPr>
        <p:spPr bwMode="auto">
          <a:xfrm>
            <a:off x="1549627013" y="1664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1861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9" name="Rectangle 307"/>
          <p:cNvSpPr>
            <a:spLocks noChangeArrowheads="1"/>
          </p:cNvSpPr>
          <p:nvPr/>
        </p:nvSpPr>
        <p:spPr bwMode="auto">
          <a:xfrm>
            <a:off x="1686477450" y="16640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0" name="Rectangle 308"/>
          <p:cNvSpPr>
            <a:spLocks noChangeArrowheads="1"/>
          </p:cNvSpPr>
          <p:nvPr/>
        </p:nvSpPr>
        <p:spPr bwMode="auto">
          <a:xfrm>
            <a:off x="2147483647" y="16258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7746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1" name="Rectangle 309"/>
          <p:cNvSpPr>
            <a:spLocks noChangeArrowheads="1"/>
          </p:cNvSpPr>
          <p:nvPr/>
        </p:nvSpPr>
        <p:spPr bwMode="auto">
          <a:xfrm>
            <a:off x="2147483647" y="16258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2" name="Rectangle 310"/>
          <p:cNvSpPr>
            <a:spLocks noChangeArrowheads="1"/>
          </p:cNvSpPr>
          <p:nvPr/>
        </p:nvSpPr>
        <p:spPr bwMode="auto">
          <a:xfrm>
            <a:off x="17528095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2219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3" name="Rectangle 311"/>
          <p:cNvSpPr>
            <a:spLocks noChangeArrowheads="1"/>
          </p:cNvSpPr>
          <p:nvPr/>
        </p:nvSpPr>
        <p:spPr bwMode="auto">
          <a:xfrm>
            <a:off x="18896599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4" name="Rectangle 312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Новороссийск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5" name="Rectangle 313"/>
          <p:cNvSpPr>
            <a:spLocks noChangeArrowheads="1"/>
          </p:cNvSpPr>
          <p:nvPr/>
        </p:nvSpPr>
        <p:spPr bwMode="auto">
          <a:xfrm>
            <a:off x="7490031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6" name="Rectangle 314"/>
          <p:cNvSpPr>
            <a:spLocks noChangeArrowheads="1"/>
          </p:cNvSpPr>
          <p:nvPr/>
        </p:nvSpPr>
        <p:spPr bwMode="auto">
          <a:xfrm>
            <a:off x="8285368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7" name="Rectangle 315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Санкт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8" name="Rectangle 316"/>
          <p:cNvSpPr>
            <a:spLocks noChangeArrowheads="1"/>
          </p:cNvSpPr>
          <p:nvPr/>
        </p:nvSpPr>
        <p:spPr bwMode="auto">
          <a:xfrm>
            <a:off x="4746117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9" name="Rectangle 317"/>
          <p:cNvSpPr>
            <a:spLocks noChangeArrowheads="1"/>
          </p:cNvSpPr>
          <p:nvPr/>
        </p:nvSpPr>
        <p:spPr bwMode="auto">
          <a:xfrm>
            <a:off x="4946761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Петербург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0" name="Rectangle 318"/>
          <p:cNvSpPr>
            <a:spLocks noChangeArrowheads="1"/>
          </p:cNvSpPr>
          <p:nvPr/>
        </p:nvSpPr>
        <p:spPr bwMode="auto">
          <a:xfrm>
            <a:off x="8263842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1" name="Rectangle 319"/>
          <p:cNvSpPr>
            <a:spLocks noChangeArrowheads="1"/>
          </p:cNvSpPr>
          <p:nvPr/>
        </p:nvSpPr>
        <p:spPr bwMode="auto">
          <a:xfrm>
            <a:off x="9051988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2" name="Rectangle 320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3" name="Rectangle 321"/>
          <p:cNvSpPr>
            <a:spLocks noChangeArrowheads="1"/>
          </p:cNvSpPr>
          <p:nvPr/>
        </p:nvSpPr>
        <p:spPr bwMode="auto">
          <a:xfrm>
            <a:off x="4330541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4" name="Rectangle 322"/>
          <p:cNvSpPr>
            <a:spLocks noChangeArrowheads="1"/>
          </p:cNvSpPr>
          <p:nvPr/>
        </p:nvSpPr>
        <p:spPr bwMode="auto">
          <a:xfrm>
            <a:off x="4531185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Луга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5" name="Rectangle 323"/>
          <p:cNvSpPr>
            <a:spLocks noChangeArrowheads="1"/>
          </p:cNvSpPr>
          <p:nvPr/>
        </p:nvSpPr>
        <p:spPr bwMode="auto">
          <a:xfrm>
            <a:off x="6057042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6" name="Rectangle 324"/>
          <p:cNvSpPr>
            <a:spLocks noChangeArrowheads="1"/>
          </p:cNvSpPr>
          <p:nvPr/>
        </p:nvSpPr>
        <p:spPr bwMode="auto">
          <a:xfrm>
            <a:off x="686609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7" name="Rectangle 325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Владивосток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8" name="Rectangle 326"/>
          <p:cNvSpPr>
            <a:spLocks noChangeArrowheads="1"/>
          </p:cNvSpPr>
          <p:nvPr/>
        </p:nvSpPr>
        <p:spPr bwMode="auto">
          <a:xfrm>
            <a:off x="7038641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29" name="Rectangle 327"/>
          <p:cNvSpPr>
            <a:spLocks noChangeArrowheads="1"/>
          </p:cNvSpPr>
          <p:nvPr/>
        </p:nvSpPr>
        <p:spPr bwMode="auto">
          <a:xfrm>
            <a:off x="784050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ст. Тихоново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0" name="Rectangle 328"/>
          <p:cNvSpPr>
            <a:spLocks noChangeArrowheads="1"/>
          </p:cNvSpPr>
          <p:nvPr/>
        </p:nvSpPr>
        <p:spPr bwMode="auto">
          <a:xfrm>
            <a:off x="1346439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70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1" name="Rectangle 329"/>
          <p:cNvSpPr>
            <a:spLocks noChangeArrowheads="1"/>
          </p:cNvSpPr>
          <p:nvPr/>
        </p:nvSpPr>
        <p:spPr bwMode="auto">
          <a:xfrm>
            <a:off x="15450264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2" name="Rectangle 330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Цены в рублях с учетом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3" name="Rectangle 331"/>
          <p:cNvSpPr>
            <a:spLocks noChangeArrowheads="1"/>
          </p:cNvSpPr>
          <p:nvPr/>
        </p:nvSpPr>
        <p:spPr bwMode="auto">
          <a:xfrm>
            <a:off x="8665083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аренды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4" name="Rectangle 332"/>
          <p:cNvSpPr>
            <a:spLocks noChangeArrowheads="1"/>
          </p:cNvSpPr>
          <p:nvPr/>
        </p:nvSpPr>
        <p:spPr bwMode="auto">
          <a:xfrm>
            <a:off x="2969228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платформы и контейнера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5" name="Rectangle 333"/>
          <p:cNvSpPr>
            <a:spLocks noChangeArrowheads="1"/>
          </p:cNvSpPr>
          <p:nvPr/>
        </p:nvSpPr>
        <p:spPr bwMode="auto">
          <a:xfrm>
            <a:off x="10407967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ЧЕРНОЕ МОРЕ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6" name="Rectangle 33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Новороссийск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7" name="Rectangle 33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8" name="Rectangle 33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9" name="Rectangle 33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0" name="Rectangle 33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Санкт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1" name="Rectangle 33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2" name="Rectangle 34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Петербург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3" name="Rectangle 34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4" name="Rectangle 34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5" name="Rectangle 34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6" name="Rectangle 34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Усть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7" name="Rectangle 34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8" name="Rectangle 34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Луга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49" name="Rectangle 347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—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0" name="Rectangle 34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Набережные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1" name="Rectangle 349"/>
          <p:cNvSpPr>
            <a:spLocks noChangeArrowheads="1"/>
          </p:cNvSpPr>
          <p:nvPr/>
        </p:nvSpPr>
        <p:spPr bwMode="auto">
          <a:xfrm>
            <a:off x="3266455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Челны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2" name="Rectangle 35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122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3" name="Rectangle 35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119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4" name="Rectangle 352"/>
          <p:cNvSpPr>
            <a:spLocks noChangeArrowheads="1"/>
          </p:cNvSpPr>
          <p:nvPr/>
        </p:nvSpPr>
        <p:spPr bwMode="auto">
          <a:xfrm>
            <a:off x="2480167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Цены в рублях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5" name="Rectangle 353"/>
          <p:cNvSpPr>
            <a:spLocks noChangeArrowheads="1"/>
          </p:cNvSpPr>
          <p:nvPr/>
        </p:nvSpPr>
        <p:spPr bwMode="auto">
          <a:xfrm>
            <a:off x="1262610188" y="1768697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-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6" name="Rectangle 354"/>
          <p:cNvSpPr>
            <a:spLocks noChangeArrowheads="1"/>
          </p:cNvSpPr>
          <p:nvPr/>
        </p:nvSpPr>
        <p:spPr bwMode="auto">
          <a:xfrm>
            <a:off x="3307413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Особые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7" name="Rectangle 355"/>
          <p:cNvSpPr>
            <a:spLocks noChangeArrowheads="1"/>
          </p:cNvSpPr>
          <p:nvPr/>
        </p:nvSpPr>
        <p:spPr bwMode="auto">
          <a:xfrm>
            <a:off x="6008703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экономические зоны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8" name="Rectangle 356"/>
          <p:cNvSpPr>
            <a:spLocks noChangeArrowheads="1"/>
          </p:cNvSpPr>
          <p:nvPr/>
        </p:nvSpPr>
        <p:spPr bwMode="auto">
          <a:xfrm>
            <a:off x="33074133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мирового класса 2017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9" name="Rectangle 357"/>
          <p:cNvSpPr>
            <a:spLocks noChangeArrowheads="1"/>
          </p:cNvSpPr>
          <p:nvPr/>
        </p:nvSpPr>
        <p:spPr bwMode="auto">
          <a:xfrm>
            <a:off x="1071724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года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0" name="Rectangle 358"/>
          <p:cNvSpPr>
            <a:spLocks noChangeArrowheads="1"/>
          </p:cNvSpPr>
          <p:nvPr/>
        </p:nvSpPr>
        <p:spPr bwMode="auto">
          <a:xfrm>
            <a:off x="1156987463" y="1227118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ПОБЕДИТЕЛЬ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1" name="Rectangle 359"/>
          <p:cNvSpPr>
            <a:spLocks noChangeArrowheads="1"/>
          </p:cNvSpPr>
          <p:nvPr/>
        </p:nvSpPr>
        <p:spPr bwMode="auto">
          <a:xfrm>
            <a:off x="1862909025" y="1227112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2" name="Rectangle 360"/>
          <p:cNvSpPr>
            <a:spLocks noChangeArrowheads="1"/>
          </p:cNvSpPr>
          <p:nvPr/>
        </p:nvSpPr>
        <p:spPr bwMode="auto">
          <a:xfrm>
            <a:off x="1156987463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ЕВРОПА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3" name="Rectangle 361"/>
          <p:cNvSpPr>
            <a:spLocks noChangeArrowheads="1"/>
          </p:cNvSpPr>
          <p:nvPr/>
        </p:nvSpPr>
        <p:spPr bwMode="auto">
          <a:xfrm>
            <a:off x="1608558188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2015,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4" name="Rectangle 362"/>
          <p:cNvSpPr>
            <a:spLocks noChangeArrowheads="1"/>
          </p:cNvSpPr>
          <p:nvPr/>
        </p:nvSpPr>
        <p:spPr bwMode="auto">
          <a:xfrm>
            <a:off x="1907333625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5" name="Rectangle 363"/>
          <p:cNvSpPr>
            <a:spLocks noChangeArrowheads="1"/>
          </p:cNvSpPr>
          <p:nvPr/>
        </p:nvSpPr>
        <p:spPr bwMode="auto">
          <a:xfrm>
            <a:off x="2147483647" y="13990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2017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6" name="Rectangle 364"/>
          <p:cNvSpPr>
            <a:spLocks noChangeArrowheads="1"/>
          </p:cNvSpPr>
          <p:nvPr/>
        </p:nvSpPr>
        <p:spPr bwMode="auto">
          <a:xfrm>
            <a:off x="1156987463" y="166712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КРУПНЫЕ ПРОЕКТЫ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7" name="Rectangle 365"/>
          <p:cNvSpPr>
            <a:spLocks noChangeArrowheads="1"/>
          </p:cNvSpPr>
          <p:nvPr/>
        </p:nvSpPr>
        <p:spPr bwMode="auto">
          <a:xfrm>
            <a:off x="11534060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ПОЧЕТНОЕ УПОМИНАНИЕ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8" name="Rectangle 366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9" name="Rectangle 367"/>
          <p:cNvSpPr>
            <a:spLocks noChangeArrowheads="1"/>
          </p:cNvSpPr>
          <p:nvPr/>
        </p:nvSpPr>
        <p:spPr bwMode="auto">
          <a:xfrm>
            <a:off x="11534060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МИРЕ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0" name="Rectangle 368"/>
          <p:cNvSpPr>
            <a:spLocks noChangeArrowheads="1"/>
          </p:cNvSpPr>
          <p:nvPr/>
        </p:nvSpPr>
        <p:spPr bwMode="auto">
          <a:xfrm>
            <a:off x="15345775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1" name="Rectangle 369"/>
          <p:cNvSpPr>
            <a:spLocks noChangeArrowheads="1"/>
          </p:cNvSpPr>
          <p:nvPr/>
        </p:nvSpPr>
        <p:spPr bwMode="auto">
          <a:xfrm>
            <a:off x="17525714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2017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2" name="Rectangle 370"/>
          <p:cNvSpPr>
            <a:spLocks noChangeArrowheads="1"/>
          </p:cNvSpPr>
          <p:nvPr/>
        </p:nvSpPr>
        <p:spPr bwMode="auto">
          <a:xfrm>
            <a:off x="1153406063" y="327031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КРУПНЫЕ ПРОЕКТЫ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3" name="Rectangle 371"/>
          <p:cNvSpPr>
            <a:spLocks noChangeArrowheads="1"/>
          </p:cNvSpPr>
          <p:nvPr/>
        </p:nvSpPr>
        <p:spPr bwMode="auto">
          <a:xfrm>
            <a:off x="2147483647" y="940803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4" name="Rectangle 372"/>
          <p:cNvSpPr>
            <a:spLocks noChangeArrowheads="1"/>
          </p:cNvSpPr>
          <p:nvPr/>
        </p:nvSpPr>
        <p:spPr bwMode="auto">
          <a:xfrm>
            <a:off x="1240697925" y="1436643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5" name="Rectangle 37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6" name="Rectangle 37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7" name="Rectangle 375"/>
          <p:cNvSpPr>
            <a:spLocks noChangeArrowheads="1"/>
          </p:cNvSpPr>
          <p:nvPr/>
        </p:nvSpPr>
        <p:spPr bwMode="auto">
          <a:xfrm>
            <a:off x="229142925" y="34761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Производство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8" name="Rectangle 376"/>
          <p:cNvSpPr>
            <a:spLocks noChangeArrowheads="1"/>
          </p:cNvSpPr>
          <p:nvPr/>
        </p:nvSpPr>
        <p:spPr bwMode="auto">
          <a:xfrm>
            <a:off x="787455563" y="347618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автомобилей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9" name="Rectangle 377"/>
          <p:cNvSpPr>
            <a:spLocks noChangeArrowheads="1"/>
          </p:cNvSpPr>
          <p:nvPr/>
        </p:nvSpPr>
        <p:spPr bwMode="auto">
          <a:xfrm>
            <a:off x="229142925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Ford Transit,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0" name="Rectangle 378"/>
          <p:cNvSpPr>
            <a:spLocks noChangeArrowheads="1"/>
          </p:cNvSpPr>
          <p:nvPr/>
        </p:nvSpPr>
        <p:spPr bwMode="auto">
          <a:xfrm>
            <a:off x="697896750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Ford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1" name="Rectangle 379"/>
          <p:cNvSpPr>
            <a:spLocks noChangeArrowheads="1"/>
          </p:cNvSpPr>
          <p:nvPr/>
        </p:nvSpPr>
        <p:spPr bwMode="auto">
          <a:xfrm>
            <a:off x="882748425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Explorer, Ford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2" name="Rectangle 380"/>
          <p:cNvSpPr>
            <a:spLocks noChangeArrowheads="1"/>
          </p:cNvSpPr>
          <p:nvPr/>
        </p:nvSpPr>
        <p:spPr bwMode="auto">
          <a:xfrm>
            <a:off x="1408657013" y="3600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Kuga,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3" name="Rectangle 381"/>
          <p:cNvSpPr>
            <a:spLocks noChangeArrowheads="1"/>
          </p:cNvSpPr>
          <p:nvPr/>
        </p:nvSpPr>
        <p:spPr bwMode="auto">
          <a:xfrm>
            <a:off x="2291429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Бензиновых двигателей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4" name="Rectangle 382"/>
          <p:cNvSpPr>
            <a:spLocks noChangeArrowheads="1"/>
          </p:cNvSpPr>
          <p:nvPr/>
        </p:nvSpPr>
        <p:spPr bwMode="auto">
          <a:xfrm>
            <a:off x="188822647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производства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5" name="Rectangle 383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85 000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6" name="Rectangle 384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автомобилей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7" name="Rectangle 385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8" name="Rectangle 386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185 000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9" name="Rectangle 387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двигателей 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0" name="Rectangle 388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7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1" name="Rectangle 389"/>
          <p:cNvSpPr>
            <a:spLocks noChangeArrowheads="1"/>
          </p:cNvSpPr>
          <p:nvPr/>
        </p:nvSpPr>
        <p:spPr bwMode="auto">
          <a:xfrm>
            <a:off x="33627060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66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2" name="Rectangle 39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3" name="Rectangle 39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9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4" name="Rectangle 392"/>
          <p:cNvSpPr>
            <a:spLocks noChangeArrowheads="1"/>
          </p:cNvSpPr>
          <p:nvPr/>
        </p:nvSpPr>
        <p:spPr bwMode="auto">
          <a:xfrm>
            <a:off x="3278981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5" name="Rectangle 393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долларов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6" name="Rectangle 394"/>
          <p:cNvSpPr>
            <a:spLocks noChangeArrowheads="1"/>
          </p:cNvSpPr>
          <p:nvPr/>
        </p:nvSpPr>
        <p:spPr bwMode="auto">
          <a:xfrm>
            <a:off x="309605363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инвестиций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7" name="Rectangle 395"/>
          <p:cNvSpPr>
            <a:spLocks noChangeArrowheads="1"/>
          </p:cNvSpPr>
          <p:nvPr/>
        </p:nvSpPr>
        <p:spPr bwMode="auto">
          <a:xfrm>
            <a:off x="2291429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Производство технических газов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8" name="Rectangle 396"/>
          <p:cNvSpPr>
            <a:spLocks noChangeArrowheads="1"/>
          </p:cNvSpPr>
          <p:nvPr/>
        </p:nvSpPr>
        <p:spPr bwMode="auto">
          <a:xfrm>
            <a:off x="2291429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(кислород, азот)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9" name="Rectangle 397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80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0" name="Rectangle 398"/>
          <p:cNvSpPr>
            <a:spLocks noChangeArrowheads="1"/>
          </p:cNvSpPr>
          <p:nvPr/>
        </p:nvSpPr>
        <p:spPr bwMode="auto">
          <a:xfrm>
            <a:off x="2125265625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м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1" name="Rectangle 399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2" name="Rectangle 400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 год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3" name="Rectangle 401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54.3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4" name="Rectangle 402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млн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5" name="Rectangle 403"/>
          <p:cNvSpPr>
            <a:spLocks noChangeArrowheads="1"/>
          </p:cNvSpPr>
          <p:nvPr/>
        </p:nvSpPr>
        <p:spPr bwMode="auto">
          <a:xfrm>
            <a:off x="343566750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долларов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6" name="Rectangle 404"/>
          <p:cNvSpPr>
            <a:spLocks noChangeArrowheads="1"/>
          </p:cNvSpPr>
          <p:nvPr/>
        </p:nvSpPr>
        <p:spPr bwMode="auto">
          <a:xfrm>
            <a:off x="2147483647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инвестиций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07" name="Rectangle 405"/>
          <p:cNvSpPr>
            <a:spLocks noChangeArrowheads="1"/>
          </p:cNvSpPr>
          <p:nvPr/>
        </p:nvSpPr>
        <p:spPr bwMode="auto">
          <a:xfrm>
            <a:off x="1852283888" y="214748364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Объем производства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0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" name="object 4"/>
          <p:cNvSpPr/>
          <p:nvPr/>
        </p:nvSpPr>
        <p:spPr>
          <a:xfrm>
            <a:off x="863588" y="668355"/>
            <a:ext cx="7884876" cy="53529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805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umakova\Desktop\no-translate-detected_1055-308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89"/>
          <a:stretch/>
        </p:blipFill>
        <p:spPr bwMode="auto">
          <a:xfrm rot="10800000">
            <a:off x="-2" y="-2"/>
            <a:ext cx="9171045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49006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Times New Roman" pitchFamily="18" charset="0"/>
              </a:rPr>
              <a:t>Инвестиционная инфраструктура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" y="2348880"/>
            <a:ext cx="3994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 = 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2,45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га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606439"/>
            <a:ext cx="2331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6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резидентов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491" y="707882"/>
            <a:ext cx="4332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Индустриальный парк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«СИНЕРГИЯ»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 территории ОЭЗ «</a:t>
            </a:r>
            <a:r>
              <a:rPr lang="ru-RU" sz="2000" b="1" dirty="0" err="1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Алабуга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5" t="7956" b="1111"/>
          <a:stretch/>
        </p:blipFill>
        <p:spPr bwMode="auto">
          <a:xfrm>
            <a:off x="4926328" y="3093624"/>
            <a:ext cx="4164796" cy="20632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Синергия_рус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7" r="5951" b="22193"/>
          <a:stretch/>
        </p:blipFill>
        <p:spPr bwMode="auto">
          <a:xfrm>
            <a:off x="22920" y="3080440"/>
            <a:ext cx="4554093" cy="204967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39952" y="698499"/>
            <a:ext cx="51829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ГУ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«ДИРЕКЦИЯ ИНВЕСТИЦИОННЫХ ПРОГРАММ  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0" algn="ctr"/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на территории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промышленной площадки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Алабуга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48586" y="1664221"/>
            <a:ext cx="252028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7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субъектов</a:t>
            </a:r>
          </a:p>
          <a:p>
            <a:pPr lvl="0" algn="ctr"/>
            <a:r>
              <a:rPr lang="en-US" sz="3200" b="1" dirty="0">
                <a:solidFill>
                  <a:srgbClr val="1F497D">
                    <a:lumMod val="50000"/>
                  </a:srgbClr>
                </a:solidFill>
              </a:rPr>
              <a:t>S =  </a:t>
            </a:r>
            <a:r>
              <a:rPr lang="ru-RU" sz="3200" b="1" dirty="0" smtClean="0">
                <a:solidFill>
                  <a:srgbClr val="1F497D">
                    <a:lumMod val="50000"/>
                  </a:srgbClr>
                </a:solidFill>
              </a:rPr>
              <a:t>284,5 </a:t>
            </a:r>
            <a:r>
              <a:rPr lang="ru-RU" sz="3200" b="1" dirty="0">
                <a:solidFill>
                  <a:srgbClr val="1F497D">
                    <a:lumMod val="50000"/>
                  </a:srgbClr>
                </a:solidFill>
              </a:rPr>
              <a:t>га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-53597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292079" y="5227069"/>
            <a:ext cx="3231953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7472" algn="ctr">
              <a:spcBef>
                <a:spcPts val="384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Льготы:</a:t>
            </a:r>
          </a:p>
          <a:p>
            <a:pPr indent="-347472">
              <a:spcBef>
                <a:spcPts val="384"/>
              </a:spcBef>
            </a:pPr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Налог на прибыль – 15,5 %</a:t>
            </a:r>
          </a:p>
          <a:p>
            <a:pPr indent="-347472">
              <a:spcBef>
                <a:spcPts val="384"/>
              </a:spcBef>
            </a:pPr>
            <a:r>
              <a:rPr lang="ru-RU" sz="2000" b="1" dirty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Налог на имущество  - 0%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83568" y="5124192"/>
            <a:ext cx="3672408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7472" algn="ctr">
              <a:spcBef>
                <a:spcPts val="384"/>
              </a:spcBef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Аренда помещений:</a:t>
            </a:r>
          </a:p>
          <a:p>
            <a:pPr indent="-347472">
              <a:spcBef>
                <a:spcPts val="384"/>
              </a:spcBef>
            </a:pP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Офисных – 991,2 </a:t>
            </a:r>
            <a:r>
              <a:rPr lang="ru-RU" sz="2000" b="1" dirty="0" err="1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руб</a:t>
            </a: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/</a:t>
            </a:r>
            <a:r>
              <a:rPr lang="ru-RU" sz="2000" b="1" dirty="0" err="1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кв.м</a:t>
            </a: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.</a:t>
            </a:r>
            <a:endParaRPr lang="ru-RU" sz="2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a:endParaRPr>
          </a:p>
          <a:p>
            <a:pPr indent="-347472">
              <a:spcBef>
                <a:spcPts val="384"/>
              </a:spcBef>
            </a:pPr>
            <a:r>
              <a:rPr lang="ru-RU" sz="2000" b="1" dirty="0" smtClean="0">
                <a:ln w="10541" cmpd="sng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</a:rPr>
              <a:t>Производственных– 495,6</a:t>
            </a:r>
            <a:r>
              <a:rPr lang="ru-RU" sz="2000" b="1" dirty="0" smtClean="0">
                <a:ln w="10541" cmpd="sng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prstClr val="black"/>
                </a:solidFill>
              </a:rPr>
              <a:t> </a:t>
            </a:r>
            <a:r>
              <a:rPr lang="ru-RU" sz="2000" b="1" dirty="0" err="1" smtClean="0">
                <a:ln w="10541" cmpd="sng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prstClr val="black"/>
                </a:solidFill>
              </a:rPr>
              <a:t>руб</a:t>
            </a:r>
            <a:r>
              <a:rPr lang="ru-RU" sz="2000" b="1" dirty="0" smtClean="0">
                <a:ln w="10541" cmpd="sng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prstClr val="black"/>
                </a:solidFill>
              </a:rPr>
              <a:t>/</a:t>
            </a:r>
            <a:r>
              <a:rPr lang="ru-RU" sz="2000" b="1" dirty="0" err="1" smtClean="0">
                <a:ln w="10541" cmpd="sng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prstClr val="black"/>
                </a:solidFill>
              </a:rPr>
              <a:t>кв.м</a:t>
            </a:r>
            <a:r>
              <a:rPr lang="ru-RU" sz="2000" b="1" dirty="0">
                <a:ln w="10541" cmpd="sng">
                  <a:solidFill>
                    <a:prstClr val="black">
                      <a:lumMod val="50000"/>
                      <a:lumOff val="50000"/>
                    </a:prstClr>
                  </a:solidFill>
                  <a:prstDash val="solid"/>
                </a:ln>
                <a:solidFill>
                  <a:prstClr val="black"/>
                </a:solidFill>
              </a:rPr>
              <a:t>.</a:t>
            </a:r>
            <a:endParaRPr lang="ru-RU" sz="2000" b="1" dirty="0">
              <a:ln w="10541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77305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humakova\Desktop\no-translate-detected_1055-308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989"/>
          <a:stretch/>
        </p:blipFill>
        <p:spPr bwMode="auto">
          <a:xfrm rot="10800000">
            <a:off x="0" y="10950"/>
            <a:ext cx="9143998" cy="684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www.gasimov-mahmut.ru/upload/iblock/96c/96c3d264e9f9c08a59ead6c5d8ad352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9"/>
          <a:stretch/>
        </p:blipFill>
        <p:spPr bwMode="auto">
          <a:xfrm>
            <a:off x="46336" y="44624"/>
            <a:ext cx="2005384" cy="16519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4" descr="Картинки по запросу цветаева фото елабуг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624"/>
            <a:ext cx="2005305" cy="17132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overen-sk.ru/soveren/files/userfiles/117/image033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520" y="1273604"/>
            <a:ext cx="2568817" cy="20080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ttp://u01.komandirovka.bz/upload/save_file40/e9f/e9f9a7097efabc98f1ac3a64ba1e6e4b.jpg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92" y="3444009"/>
            <a:ext cx="2736474" cy="163957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b="18848"/>
          <a:stretch/>
        </p:blipFill>
        <p:spPr bwMode="auto">
          <a:xfrm>
            <a:off x="6407525" y="5157192"/>
            <a:ext cx="2736473" cy="164376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Описание: http://mw2.google.com/mw-panoramio/photos/medium/7912539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11809" r="15797" b="25986"/>
          <a:stretch/>
        </p:blipFill>
        <p:spPr bwMode="auto">
          <a:xfrm>
            <a:off x="1331640" y="1287730"/>
            <a:ext cx="1944216" cy="199391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5364088" y="55749"/>
            <a:ext cx="3767380" cy="44488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cs typeface="Times New Roman" pitchFamily="18" charset="0"/>
              </a:rPr>
              <a:t>Туристический потенциал</a:t>
            </a:r>
            <a:endParaRPr lang="ru-RU" sz="2400" b="1" dirty="0">
              <a:solidFill>
                <a:srgbClr val="1F497D">
                  <a:lumMod val="75000"/>
                </a:srgbClr>
              </a:solidFill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706" b="67098" l="31285" r="49567">
                        <a14:foregroundMark x1="32153" y1="59778" x2="32153" y2="59778"/>
                        <a14:foregroundMark x1="32708" y1="56556" x2="32708" y2="56556"/>
                        <a14:foregroundMark x1="33750" y1="49556" x2="33750" y2="49556"/>
                        <a14:foregroundMark x1="33750" y1="47889" x2="33750" y2="47889"/>
                        <a14:foregroundMark x1="36389" y1="49444" x2="36389" y2="49444"/>
                        <a14:foregroundMark x1="38750" y1="48778" x2="38750" y2="48778"/>
                        <a14:foregroundMark x1="39167" y1="51667" x2="39167" y2="51667"/>
                        <a14:foregroundMark x1="35764" y1="50778" x2="35764" y2="50778"/>
                        <a14:foregroundMark x1="43819" y1="64778" x2="43819" y2="64778"/>
                        <a14:foregroundMark x1="33333" y1="53444" x2="33333" y2="53444"/>
                        <a14:foregroundMark x1="33333" y1="52111" x2="33333" y2="52111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66" t="36893" r="50254" b="29228"/>
          <a:stretch/>
        </p:blipFill>
        <p:spPr bwMode="auto">
          <a:xfrm>
            <a:off x="35496" y="5733256"/>
            <a:ext cx="108566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" y="3281643"/>
            <a:ext cx="712879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184 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объекта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культурного наследия</a:t>
            </a:r>
            <a:endParaRPr lang="ru-RU" sz="2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16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музейно-выставочных объектов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491,5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га охранной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территории музея-      заповедника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6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гостиниц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6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ресторанов и более </a:t>
            </a: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50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кафе и закусочных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Развлекательные центры и кинотеатры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Санаторий-профилакторий  «Космос»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17 </a:t>
            </a:r>
            <a:r>
              <a:rPr lang="ru-RU" sz="26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</a:t>
            </a:r>
            <a:r>
              <a:rPr lang="ru-RU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га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Национального парка «Нижняя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Кама»</a:t>
            </a:r>
          </a:p>
        </p:txBody>
      </p:sp>
      <p:pic>
        <p:nvPicPr>
          <p:cNvPr id="15" name="Picture 3" descr="D:\Работа\АЛИЯ\ПРЕЗЕНТАЦИИ ГОРОДА\в Казань\IMG_766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-1" r="10182" b="31445"/>
          <a:stretch/>
        </p:blipFill>
        <p:spPr bwMode="auto">
          <a:xfrm>
            <a:off x="4556785" y="1259333"/>
            <a:ext cx="1743407" cy="20507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36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1805</TotalTime>
  <Words>1502</Words>
  <Application>Microsoft Office PowerPoint</Application>
  <PresentationFormat>Экран (4:3)</PresentationFormat>
  <Paragraphs>645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Ведущие предприятия на территории района</vt:lpstr>
      <vt:lpstr>Налоговые льготы и преференции</vt:lpstr>
      <vt:lpstr>Резиденты ОЭЗ «Алабуга»</vt:lpstr>
      <vt:lpstr>Инвестиционная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ABDRASHITOVA</dc:creator>
  <cp:lastModifiedBy>HABIBULLINA</cp:lastModifiedBy>
  <cp:revision>123</cp:revision>
  <dcterms:created xsi:type="dcterms:W3CDTF">2017-12-06T05:42:39Z</dcterms:created>
  <dcterms:modified xsi:type="dcterms:W3CDTF">2018-02-19T16:27:44Z</dcterms:modified>
</cp:coreProperties>
</file>