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6" r:id="rId2"/>
    <p:sldId id="261" r:id="rId3"/>
    <p:sldId id="262" r:id="rId4"/>
    <p:sldId id="263" r:id="rId5"/>
    <p:sldId id="266" r:id="rId6"/>
    <p:sldId id="268" r:id="rId7"/>
    <p:sldId id="267" r:id="rId8"/>
    <p:sldId id="271" r:id="rId9"/>
    <p:sldId id="270" r:id="rId10"/>
    <p:sldId id="272" r:id="rId11"/>
    <p:sldId id="273" r:id="rId12"/>
    <p:sldId id="269" r:id="rId13"/>
    <p:sldId id="275" r:id="rId14"/>
    <p:sldId id="276" r:id="rId15"/>
    <p:sldId id="274" r:id="rId16"/>
    <p:sldId id="280" r:id="rId17"/>
    <p:sldId id="279" r:id="rId18"/>
    <p:sldId id="283" r:id="rId19"/>
    <p:sldId id="278" r:id="rId20"/>
    <p:sldId id="282" r:id="rId21"/>
    <p:sldId id="330" r:id="rId22"/>
    <p:sldId id="281" r:id="rId23"/>
    <p:sldId id="265" r:id="rId24"/>
    <p:sldId id="260" r:id="rId25"/>
    <p:sldId id="284" r:id="rId26"/>
    <p:sldId id="289" r:id="rId27"/>
    <p:sldId id="291" r:id="rId28"/>
    <p:sldId id="288" r:id="rId29"/>
    <p:sldId id="290" r:id="rId30"/>
    <p:sldId id="287" r:id="rId31"/>
    <p:sldId id="328" r:id="rId32"/>
    <p:sldId id="286" r:id="rId33"/>
    <p:sldId id="285" r:id="rId34"/>
    <p:sldId id="295" r:id="rId35"/>
    <p:sldId id="294" r:id="rId36"/>
    <p:sldId id="293" r:id="rId37"/>
    <p:sldId id="297" r:id="rId38"/>
    <p:sldId id="296" r:id="rId39"/>
    <p:sldId id="298" r:id="rId40"/>
    <p:sldId id="299" r:id="rId41"/>
    <p:sldId id="300" r:id="rId42"/>
    <p:sldId id="292" r:id="rId43"/>
    <p:sldId id="302" r:id="rId44"/>
    <p:sldId id="307" r:id="rId45"/>
    <p:sldId id="306" r:id="rId46"/>
    <p:sldId id="305" r:id="rId47"/>
    <p:sldId id="310" r:id="rId48"/>
    <p:sldId id="309" r:id="rId49"/>
    <p:sldId id="308" r:id="rId50"/>
    <p:sldId id="304" r:id="rId51"/>
    <p:sldId id="314" r:id="rId52"/>
    <p:sldId id="301" r:id="rId53"/>
    <p:sldId id="313" r:id="rId54"/>
    <p:sldId id="312" r:id="rId55"/>
    <p:sldId id="316" r:id="rId56"/>
    <p:sldId id="315" r:id="rId57"/>
    <p:sldId id="319" r:id="rId58"/>
    <p:sldId id="317" r:id="rId59"/>
    <p:sldId id="311" r:id="rId60"/>
    <p:sldId id="320" r:id="rId61"/>
    <p:sldId id="329" r:id="rId62"/>
    <p:sldId id="303" r:id="rId63"/>
    <p:sldId id="323" r:id="rId64"/>
    <p:sldId id="322" r:id="rId65"/>
    <p:sldId id="325" r:id="rId66"/>
    <p:sldId id="321" r:id="rId67"/>
    <p:sldId id="324" r:id="rId68"/>
    <p:sldId id="326" r:id="rId6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0000"/>
    <a:srgbClr val="007A37"/>
    <a:srgbClr val="552579"/>
    <a:srgbClr val="4F2270"/>
    <a:srgbClr val="2E3917"/>
    <a:srgbClr val="293315"/>
    <a:srgbClr val="3947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05" autoAdjust="0"/>
    <p:restoredTop sz="94660"/>
  </p:normalViewPr>
  <p:slideViewPr>
    <p:cSldViewPr>
      <p:cViewPr varScale="1">
        <p:scale>
          <a:sx n="88" d="100"/>
          <a:sy n="88" d="100"/>
        </p:scale>
        <p:origin x="-102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6;&#1072;&#1073;&#1086;&#1090;&#1072;\&#1040;&#1051;&#1048;&#1071;\______111\&#1051;&#1080;&#1089;&#1090;%20Microsoft%20Excel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6;&#1072;&#1073;&#1086;&#1090;&#1072;\&#1040;&#1051;&#1048;&#1071;\&#1055;&#1056;&#1045;&#1047;&#1045;&#1053;&#1058;&#1040;&#1062;&#1048;&#1048;%20&#1043;&#1054;&#1056;&#1054;&#1044;&#1040;\&#1051;&#1080;&#1089;&#1090;%20Microsoft%20Excel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478810243250092E-2"/>
          <c:y val="7.7650871725394761E-3"/>
          <c:w val="0.91823580766232016"/>
          <c:h val="0.93711276979915537"/>
        </c:manualLayout>
      </c:layout>
      <c:lineChart>
        <c:grouping val="standard"/>
        <c:varyColors val="0"/>
        <c:ser>
          <c:idx val="0"/>
          <c:order val="0"/>
          <c:tx>
            <c:strRef>
              <c:f>'[Лист в Берега Елабуги 8.09.2015.pptx (только чтение)]Лист1'!$B$1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9"/>
            <c:bubble3D val="0"/>
            <c:spPr/>
          </c:dPt>
          <c:dLbls>
            <c:dLbl>
              <c:idx val="0"/>
              <c:layout>
                <c:manualLayout>
                  <c:x val="-3.9458223972003485E-2"/>
                  <c:y val="4.0301583325182862E-2"/>
                </c:manualLayout>
              </c:layout>
              <c:tx>
                <c:rich>
                  <a:bodyPr/>
                  <a:lstStyle/>
                  <a:p>
                    <a:r>
                      <a:rPr lang="ru-RU" sz="1800" baseline="0" dirty="0"/>
                      <a:t> </a:t>
                    </a:r>
                    <a:r>
                      <a:rPr lang="en-US" sz="1800" baseline="0" dirty="0"/>
                      <a:t>23</a:t>
                    </a:r>
                    <a:r>
                      <a:rPr lang="ru-RU" sz="1800" baseline="0" dirty="0"/>
                      <a:t> </a:t>
                    </a:r>
                    <a:r>
                      <a:rPr lang="en-US" sz="1800" baseline="0" dirty="0"/>
                      <a:t>300</a:t>
                    </a:r>
                    <a:endParaRPr lang="en-US" dirty="0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4403518249319788E-2"/>
                  <c:y val="3.9422316465941042E-2"/>
                </c:manualLayout>
              </c:layout>
              <c:tx>
                <c:rich>
                  <a:bodyPr/>
                  <a:lstStyle/>
                  <a:p>
                    <a:r>
                      <a:rPr lang="ru-RU" sz="1800" baseline="0"/>
                      <a:t> </a:t>
                    </a:r>
                    <a:r>
                      <a:rPr lang="en-US" sz="1800" baseline="0"/>
                      <a:t>29</a:t>
                    </a:r>
                    <a:r>
                      <a:rPr lang="ru-RU" sz="1800" baseline="0"/>
                      <a:t> </a:t>
                    </a:r>
                    <a:r>
                      <a:rPr lang="en-US" sz="1800" baseline="0"/>
                      <a:t>500</a:t>
                    </a:r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2098917268515429E-3"/>
                  <c:y val="3.9440605682015524E-2"/>
                </c:manualLayout>
              </c:layout>
              <c:tx>
                <c:rich>
                  <a:bodyPr/>
                  <a:lstStyle/>
                  <a:p>
                    <a:r>
                      <a:rPr lang="ru-RU" sz="1800" baseline="0"/>
                      <a:t> </a:t>
                    </a:r>
                    <a:r>
                      <a:rPr lang="en-US" sz="1800" baseline="0"/>
                      <a:t>41</a:t>
                    </a:r>
                    <a:r>
                      <a:rPr lang="ru-RU" sz="1800" baseline="0"/>
                      <a:t> </a:t>
                    </a:r>
                    <a:r>
                      <a:rPr lang="en-US" sz="1800" baseline="0"/>
                      <a:t>000</a:t>
                    </a:r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6.7942913385826776E-3"/>
                  <c:y val="3.2836717931638545E-2"/>
                </c:manualLayout>
              </c:layout>
              <c:tx>
                <c:rich>
                  <a:bodyPr/>
                  <a:lstStyle/>
                  <a:p>
                    <a:r>
                      <a:rPr lang="ru-RU" sz="1800" baseline="0"/>
                      <a:t> </a:t>
                    </a:r>
                    <a:r>
                      <a:rPr lang="en-US" sz="1800" baseline="0"/>
                      <a:t>58</a:t>
                    </a:r>
                    <a:r>
                      <a:rPr lang="ru-RU" sz="1800" baseline="0"/>
                      <a:t> </a:t>
                    </a:r>
                    <a:r>
                      <a:rPr lang="en-US" sz="1800" baseline="0"/>
                      <a:t>100</a:t>
                    </a:r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4118313921100491E-2"/>
                  <c:y val="4.3127241362878897E-2"/>
                </c:manualLayout>
              </c:layout>
              <c:tx>
                <c:rich>
                  <a:bodyPr/>
                  <a:lstStyle/>
                  <a:p>
                    <a:r>
                      <a:rPr lang="ru-RU" sz="1800" baseline="0"/>
                      <a:t> </a:t>
                    </a:r>
                    <a:r>
                      <a:rPr lang="en-US" sz="1800" baseline="0"/>
                      <a:t>83</a:t>
                    </a:r>
                    <a:r>
                      <a:rPr lang="ru-RU" sz="1800" baseline="0"/>
                      <a:t> </a:t>
                    </a:r>
                    <a:r>
                      <a:rPr lang="en-US" sz="1800" baseline="0"/>
                      <a:t>600</a:t>
                    </a:r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4.7656826864290744E-3"/>
                  <c:y val="1.9247995650371982E-2"/>
                </c:manualLayout>
              </c:layout>
              <c:tx>
                <c:rich>
                  <a:bodyPr/>
                  <a:lstStyle/>
                  <a:p>
                    <a:r>
                      <a:rPr lang="en-US" sz="1800" baseline="0" dirty="0"/>
                      <a:t>87</a:t>
                    </a:r>
                    <a:r>
                      <a:rPr lang="ru-RU" sz="1800" baseline="0" dirty="0"/>
                      <a:t> </a:t>
                    </a:r>
                    <a:r>
                      <a:rPr lang="en-US" sz="1800" baseline="0" dirty="0"/>
                      <a:t>200</a:t>
                    </a:r>
                    <a:endParaRPr lang="en-US" dirty="0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2742159388447397E-2"/>
                  <c:y val="4.6294800145035259E-2"/>
                </c:manualLayout>
              </c:layout>
              <c:tx>
                <c:rich>
                  <a:bodyPr/>
                  <a:lstStyle/>
                  <a:p>
                    <a:r>
                      <a:rPr lang="ru-RU" sz="1800" baseline="0" dirty="0"/>
                      <a:t> </a:t>
                    </a:r>
                    <a:r>
                      <a:rPr lang="en-US" sz="1800" baseline="0" dirty="0"/>
                      <a:t>115</a:t>
                    </a:r>
                    <a:r>
                      <a:rPr lang="ru-RU" sz="1800" baseline="0" dirty="0"/>
                      <a:t> </a:t>
                    </a:r>
                    <a:r>
                      <a:rPr lang="en-US" sz="1800" baseline="0" dirty="0"/>
                      <a:t>500</a:t>
                    </a:r>
                    <a:endParaRPr lang="en-US" dirty="0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3763711761152037E-2"/>
                  <c:y val="2.8452338125344697E-2"/>
                </c:manualLayout>
              </c:layout>
              <c:tx>
                <c:rich>
                  <a:bodyPr/>
                  <a:lstStyle/>
                  <a:p>
                    <a:r>
                      <a:rPr lang="ru-RU" sz="1800" baseline="0"/>
                      <a:t> </a:t>
                    </a:r>
                    <a:r>
                      <a:rPr lang="en-US" sz="1800" baseline="0"/>
                      <a:t>130</a:t>
                    </a:r>
                    <a:r>
                      <a:rPr lang="ru-RU" sz="1800" baseline="0"/>
                      <a:t> </a:t>
                    </a:r>
                    <a:r>
                      <a:rPr lang="en-US" sz="1800" baseline="0"/>
                      <a:t>000</a:t>
                    </a:r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1.0158457731199114E-3"/>
                  <c:y val="2.7357293508535736E-2"/>
                </c:manualLayout>
              </c:layout>
              <c:tx>
                <c:rich>
                  <a:bodyPr/>
                  <a:lstStyle/>
                  <a:p>
                    <a:r>
                      <a:rPr lang="ru-RU" sz="1800" baseline="0" dirty="0" smtClean="0"/>
                      <a:t> </a:t>
                    </a:r>
                    <a:r>
                      <a:rPr lang="en-US" sz="1800" baseline="0" dirty="0" smtClean="0"/>
                      <a:t>136800</a:t>
                    </a:r>
                    <a:endParaRPr lang="en-US" dirty="0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8.3333333333334356E-3"/>
                  <c:y val="-6.9263886682099851E-3"/>
                </c:manualLayout>
              </c:layout>
              <c:tx>
                <c:rich>
                  <a:bodyPr/>
                  <a:lstStyle/>
                  <a:p>
                    <a:r>
                      <a:rPr lang="en-US" sz="1800" baseline="0" dirty="0" smtClean="0"/>
                      <a:t>140</a:t>
                    </a:r>
                    <a:r>
                      <a:rPr lang="ru-RU" sz="1800" baseline="0" dirty="0" smtClean="0"/>
                      <a:t> </a:t>
                    </a:r>
                    <a:r>
                      <a:rPr lang="en-US" sz="1800" baseline="0" dirty="0" smtClean="0"/>
                      <a:t>000</a:t>
                    </a:r>
                    <a:endParaRPr lang="en-US" dirty="0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6.444981300673348E-3"/>
                  <c:y val="2.1744990086534625E-2"/>
                </c:manualLayout>
              </c:layout>
              <c:tx>
                <c:rich>
                  <a:bodyPr/>
                  <a:lstStyle/>
                  <a:p>
                    <a:pPr>
                      <a:defRPr sz="1800" baseline="0">
                        <a:solidFill>
                          <a:sysClr val="windowText" lastClr="000000"/>
                        </a:solidFill>
                      </a:defRPr>
                    </a:pPr>
                    <a:r>
                      <a:rPr lang="ru-RU" sz="1800" baseline="0" dirty="0" smtClean="0">
                        <a:solidFill>
                          <a:sysClr val="windowText" lastClr="000000"/>
                        </a:solidFill>
                      </a:rPr>
                      <a:t> </a:t>
                    </a:r>
                    <a:r>
                      <a:rPr lang="en-US" sz="1800" baseline="0" dirty="0" smtClean="0">
                        <a:solidFill>
                          <a:sysClr val="windowText" lastClr="000000"/>
                        </a:solidFill>
                      </a:rPr>
                      <a:t>16</a:t>
                    </a:r>
                    <a:r>
                      <a:rPr lang="ru-RU" sz="1800" baseline="0" dirty="0" smtClean="0">
                        <a:solidFill>
                          <a:sysClr val="windowText" lastClr="000000"/>
                        </a:solidFill>
                      </a:rPr>
                      <a:t>8 </a:t>
                    </a:r>
                    <a:r>
                      <a:rPr lang="en-US" sz="1800" baseline="0" dirty="0" smtClean="0">
                        <a:solidFill>
                          <a:sysClr val="windowText" lastClr="000000"/>
                        </a:solidFill>
                      </a:rPr>
                      <a:t>000</a:t>
                    </a:r>
                    <a:endParaRPr lang="en-US" baseline="0" dirty="0">
                      <a:solidFill>
                        <a:sysClr val="windowText" lastClr="000000"/>
                      </a:solidFill>
                    </a:endParaRPr>
                  </a:p>
                </c:rich>
              </c:tx>
              <c:spPr/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1.9949108455504023E-4"/>
                  <c:y val="3.28117870533429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1.1399490545996328E-2"/>
                  <c:y val="2.82993221532441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5.4916737646433147E-3"/>
                  <c:y val="-4.0969442093678428E-2"/>
                </c:manualLayout>
              </c:layout>
              <c:tx>
                <c:rich>
                  <a:bodyPr/>
                  <a:lstStyle/>
                  <a:p>
                    <a:pPr>
                      <a:defRPr sz="1800" b="1" baseline="0">
                        <a:solidFill>
                          <a:srgbClr val="FF0000"/>
                        </a:solidFill>
                      </a:defRPr>
                    </a:pPr>
                    <a:r>
                      <a:rPr lang="en-US" dirty="0">
                        <a:solidFill>
                          <a:srgbClr val="FF0000"/>
                        </a:solidFill>
                      </a:rPr>
                      <a:t>297169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'[Лист в Берега Елабуги 8.09.2015.pptx (только чтение)]Лист1'!$A$2:$A$15</c:f>
              <c:numCache>
                <c:formatCode>General</c:formatCod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</c:numCache>
            </c:numRef>
          </c:cat>
          <c:val>
            <c:numRef>
              <c:f>'[Лист в Берега Елабуги 8.09.2015.pptx (только чтение)]Лист1'!$B$2:$B$15</c:f>
              <c:numCache>
                <c:formatCode>General</c:formatCode>
                <c:ptCount val="14"/>
                <c:pt idx="0">
                  <c:v>23300</c:v>
                </c:pt>
                <c:pt idx="1">
                  <c:v>29500</c:v>
                </c:pt>
                <c:pt idx="2">
                  <c:v>41000</c:v>
                </c:pt>
                <c:pt idx="3">
                  <c:v>58100</c:v>
                </c:pt>
                <c:pt idx="4">
                  <c:v>83600</c:v>
                </c:pt>
                <c:pt idx="5">
                  <c:v>87200</c:v>
                </c:pt>
                <c:pt idx="6">
                  <c:v>115500</c:v>
                </c:pt>
                <c:pt idx="7">
                  <c:v>130000</c:v>
                </c:pt>
                <c:pt idx="8">
                  <c:v>136800</c:v>
                </c:pt>
                <c:pt idx="9">
                  <c:v>140000</c:v>
                </c:pt>
                <c:pt idx="10">
                  <c:v>168000</c:v>
                </c:pt>
                <c:pt idx="11">
                  <c:v>251000</c:v>
                </c:pt>
                <c:pt idx="12">
                  <c:v>279563</c:v>
                </c:pt>
                <c:pt idx="13">
                  <c:v>297169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689536"/>
        <c:axId val="134691456"/>
      </c:lineChart>
      <c:catAx>
        <c:axId val="134689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ru-RU"/>
          </a:p>
        </c:txPr>
        <c:crossAx val="134691456"/>
        <c:crosses val="autoZero"/>
        <c:auto val="1"/>
        <c:lblAlgn val="ctr"/>
        <c:lblOffset val="100"/>
        <c:noMultiLvlLbl val="0"/>
      </c:catAx>
      <c:valAx>
        <c:axId val="1346914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46895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069" b="1" baseline="0">
          <a:solidFill>
            <a:schemeClr val="tx1"/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Ввод жилья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66.8</c:v>
                </c:pt>
                <c:pt idx="1">
                  <c:v>65.2</c:v>
                </c:pt>
                <c:pt idx="2">
                  <c:v>69.2</c:v>
                </c:pt>
                <c:pt idx="3">
                  <c:v>45.7</c:v>
                </c:pt>
                <c:pt idx="4">
                  <c:v>55.4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8452992"/>
        <c:axId val="59876864"/>
      </c:barChart>
      <c:catAx>
        <c:axId val="584529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59876864"/>
        <c:crosses val="autoZero"/>
        <c:auto val="1"/>
        <c:lblAlgn val="ctr"/>
        <c:lblOffset val="100"/>
        <c:noMultiLvlLbl val="0"/>
      </c:catAx>
      <c:valAx>
        <c:axId val="598768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84529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1095183628716557E-5"/>
          <c:y val="0.31092066618689518"/>
          <c:w val="0.89935541616164205"/>
          <c:h val="0.61619370273381346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explosion val="0"/>
          </c:dPt>
          <c:dPt>
            <c:idx val="1"/>
            <c:bubble3D val="0"/>
          </c:dPt>
          <c:cat>
            <c:strRef>
              <c:f>'инвестиции (4)'!$F$15:$F$16</c:f>
              <c:strCache>
                <c:ptCount val="2"/>
                <c:pt idx="0">
                  <c:v>Инвестиции предприятий ЕМР</c:v>
                </c:pt>
                <c:pt idx="1">
                  <c:v>Инвестиции ОЭЗ</c:v>
                </c:pt>
              </c:strCache>
            </c:strRef>
          </c:cat>
          <c:val>
            <c:numRef>
              <c:f>'инвестиции (4)'!$G$15:$G$16</c:f>
              <c:numCache>
                <c:formatCode>0%</c:formatCode>
                <c:ptCount val="2"/>
                <c:pt idx="0">
                  <c:v>0.39</c:v>
                </c:pt>
                <c:pt idx="1">
                  <c:v>0.59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600" baseline="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836936292054402E-2"/>
          <c:y val="7.3250235267976763E-2"/>
          <c:w val="0.72657741269581366"/>
          <c:h val="0.7082574975329538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'инвестиции (5)'!$A$2</c:f>
              <c:strCache>
                <c:ptCount val="1"/>
                <c:pt idx="0">
                  <c:v>Доля инвестиций предприятий ЕМР</c:v>
                </c:pt>
              </c:strCache>
            </c:strRef>
          </c:tx>
          <c:spPr>
            <a:solidFill>
              <a:srgbClr val="5877B4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/>
                      <a:t>7%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1.0829099752209734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54%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ru-RU"/>
                      <a:t>33%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ru-RU"/>
                      <a:t>47%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ru-RU"/>
                      <a:t>47%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ru-RU"/>
                      <a:t>61%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'инвестиции (5)'!$B$1:$G$1</c:f>
              <c:strCache>
                <c:ptCount val="6"/>
                <c:pt idx="0">
                  <c:v>2011 
год</c:v>
                </c:pt>
                <c:pt idx="1">
                  <c:v>2012
 год</c:v>
                </c:pt>
                <c:pt idx="2">
                  <c:v>2013 
год</c:v>
                </c:pt>
                <c:pt idx="3">
                  <c:v>2014
 год </c:v>
                </c:pt>
                <c:pt idx="4">
                  <c:v>2015
год</c:v>
                </c:pt>
                <c:pt idx="5">
                  <c:v>2016 
год </c:v>
                </c:pt>
              </c:strCache>
            </c:strRef>
          </c:cat>
          <c:val>
            <c:numRef>
              <c:f>'инвестиции (5)'!$B$2:$G$2</c:f>
              <c:numCache>
                <c:formatCode>0.0</c:formatCode>
                <c:ptCount val="6"/>
                <c:pt idx="0">
                  <c:v>1.1699999999999982</c:v>
                </c:pt>
                <c:pt idx="1">
                  <c:v>13.08</c:v>
                </c:pt>
                <c:pt idx="2">
                  <c:v>13.349999999999998</c:v>
                </c:pt>
                <c:pt idx="3">
                  <c:v>23.04</c:v>
                </c:pt>
                <c:pt idx="4">
                  <c:v>15.5</c:v>
                </c:pt>
                <c:pt idx="5">
                  <c:v>16.600000000000001</c:v>
                </c:pt>
              </c:numCache>
            </c:numRef>
          </c:val>
        </c:ser>
        <c:ser>
          <c:idx val="1"/>
          <c:order val="1"/>
          <c:tx>
            <c:strRef>
              <c:f>'инвестиции (5)'!$A$3</c:f>
              <c:strCache>
                <c:ptCount val="1"/>
                <c:pt idx="0">
                  <c:v>Доля инвестиций ОЭЗ ППТ"Алабуга"</c:v>
                </c:pt>
              </c:strCache>
            </c:strRef>
          </c:tx>
          <c:spPr>
            <a:solidFill>
              <a:srgbClr val="C25E73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/>
                      <a:t>93%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/>
                      <a:t>46%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ru-RU"/>
                      <a:t>67%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ru-RU"/>
                      <a:t>53%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ru-RU"/>
                      <a:t>53%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ru-RU"/>
                      <a:t>39%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'инвестиции (5)'!$B$1:$G$1</c:f>
              <c:strCache>
                <c:ptCount val="6"/>
                <c:pt idx="0">
                  <c:v>2011 
год</c:v>
                </c:pt>
                <c:pt idx="1">
                  <c:v>2012
 год</c:v>
                </c:pt>
                <c:pt idx="2">
                  <c:v>2013 
год</c:v>
                </c:pt>
                <c:pt idx="3">
                  <c:v>2014
 год </c:v>
                </c:pt>
                <c:pt idx="4">
                  <c:v>2015
год</c:v>
                </c:pt>
                <c:pt idx="5">
                  <c:v>2016 
год </c:v>
                </c:pt>
              </c:strCache>
            </c:strRef>
          </c:cat>
          <c:val>
            <c:numRef>
              <c:f>'инвестиции (5)'!$B$3:$G$3</c:f>
              <c:numCache>
                <c:formatCode>0.0</c:formatCode>
                <c:ptCount val="6"/>
                <c:pt idx="0">
                  <c:v>14.3</c:v>
                </c:pt>
                <c:pt idx="1">
                  <c:v>9.3000000000000007</c:v>
                </c:pt>
                <c:pt idx="2">
                  <c:v>26.55</c:v>
                </c:pt>
                <c:pt idx="3">
                  <c:v>32.9</c:v>
                </c:pt>
                <c:pt idx="4">
                  <c:v>13.5</c:v>
                </c:pt>
                <c:pt idx="5">
                  <c:v>11.7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64825088"/>
        <c:axId val="264908800"/>
      </c:barChart>
      <c:catAx>
        <c:axId val="2648250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264908800"/>
        <c:crosses val="autoZero"/>
        <c:auto val="1"/>
        <c:lblAlgn val="ctr"/>
        <c:lblOffset val="100"/>
        <c:noMultiLvlLbl val="0"/>
      </c:catAx>
      <c:valAx>
        <c:axId val="264908800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264825088"/>
        <c:crosses val="autoZero"/>
        <c:crossBetween val="between"/>
      </c:valAx>
      <c:spPr>
        <a:ln>
          <a:noFill/>
        </a:ln>
      </c:spPr>
    </c:plotArea>
    <c:legend>
      <c:legendPos val="r"/>
      <c:layout>
        <c:manualLayout>
          <c:xMode val="edge"/>
          <c:yMode val="edge"/>
          <c:x val="3.226654996013717E-2"/>
          <c:y val="0.89464875634733398"/>
          <c:w val="0.93822190408017181"/>
          <c:h val="8.2510359557490878E-2"/>
        </c:manualLayout>
      </c:layout>
      <c:overlay val="0"/>
      <c:txPr>
        <a:bodyPr/>
        <a:lstStyle/>
        <a:p>
          <a:pPr>
            <a:defRPr sz="14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Лист2!$A$2</c:f>
              <c:strCache>
                <c:ptCount val="1"/>
                <c:pt idx="0">
                  <c:v>ЕМР</c:v>
                </c:pt>
              </c:strCache>
            </c:strRef>
          </c:tx>
          <c:marker>
            <c:spPr>
              <a:solidFill>
                <a:schemeClr val="tx2">
                  <a:lumMod val="50000"/>
                </a:schemeClr>
              </a:solidFill>
            </c:spPr>
          </c:marker>
          <c:dLbls>
            <c:dLbl>
              <c:idx val="2"/>
              <c:layout>
                <c:manualLayout>
                  <c:x val="-7.6518412242945963E-3"/>
                  <c:y val="-4.12903169871723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1477761836441894E-2"/>
                  <c:y val="4.47311767361033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9129603060736491E-2"/>
                  <c:y val="-5.50537559828964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Лист2!$B$1:$I$1</c:f>
              <c:strCache>
                <c:ptCount val="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 2015г.</c:v>
                </c:pt>
                <c:pt idx="7">
                  <c:v>2016г.</c:v>
                </c:pt>
              </c:strCache>
            </c:strRef>
          </c:cat>
          <c:val>
            <c:numRef>
              <c:f>Лист2!$B$2:$I$2</c:f>
              <c:numCache>
                <c:formatCode>General</c:formatCode>
                <c:ptCount val="8"/>
                <c:pt idx="0">
                  <c:v>82.2</c:v>
                </c:pt>
                <c:pt idx="1">
                  <c:v>129.6</c:v>
                </c:pt>
                <c:pt idx="2">
                  <c:v>111.2</c:v>
                </c:pt>
                <c:pt idx="3">
                  <c:v>115.6</c:v>
                </c:pt>
                <c:pt idx="4" formatCode="0.0">
                  <c:v>147</c:v>
                </c:pt>
                <c:pt idx="5" formatCode="0.0">
                  <c:v>94.5</c:v>
                </c:pt>
                <c:pt idx="6">
                  <c:v>100.9</c:v>
                </c:pt>
                <c:pt idx="7">
                  <c:v>115.4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Лист2!$A$3</c:f>
              <c:strCache>
                <c:ptCount val="1"/>
                <c:pt idx="0">
                  <c:v>Средний по РТ</c:v>
                </c:pt>
              </c:strCache>
            </c:strRef>
          </c:tx>
          <c:marker>
            <c:spPr>
              <a:solidFill>
                <a:schemeClr val="accent2">
                  <a:lumMod val="50000"/>
                </a:schemeClr>
              </a:solidFill>
            </c:spPr>
          </c:marker>
          <c:dLbls>
            <c:dLbl>
              <c:idx val="0"/>
              <c:layout>
                <c:manualLayout>
                  <c:x val="-1.5303682448589193E-2"/>
                  <c:y val="-4.8172036485034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9.5648015303682454E-3"/>
                  <c:y val="3.44085974893103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3.78494572382413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1477761836441894E-2"/>
                  <c:y val="4.12903169871723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9129603060736491E-3"/>
                  <c:y val="3.44085974893103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5.7388809182209472E-3"/>
                  <c:y val="-4.12903169871723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5303682448589193E-2"/>
                  <c:y val="4.12903169871723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Лист2!$B$1:$I$1</c:f>
              <c:strCache>
                <c:ptCount val="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 2015г.</c:v>
                </c:pt>
                <c:pt idx="7">
                  <c:v>2016г.</c:v>
                </c:pt>
              </c:strCache>
            </c:strRef>
          </c:cat>
          <c:val>
            <c:numRef>
              <c:f>Лист2!$B$3:$I$3</c:f>
              <c:numCache>
                <c:formatCode>General</c:formatCode>
                <c:ptCount val="8"/>
                <c:pt idx="0">
                  <c:v>95.6</c:v>
                </c:pt>
                <c:pt idx="1">
                  <c:v>108.4</c:v>
                </c:pt>
                <c:pt idx="2">
                  <c:v>105.7</c:v>
                </c:pt>
                <c:pt idx="3" formatCode="0.0">
                  <c:v>107</c:v>
                </c:pt>
                <c:pt idx="4" formatCode="0.0">
                  <c:v>101</c:v>
                </c:pt>
                <c:pt idx="5">
                  <c:v>101.3</c:v>
                </c:pt>
                <c:pt idx="6">
                  <c:v>101.5</c:v>
                </c:pt>
                <c:pt idx="7">
                  <c:v>103.6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2217344"/>
        <c:axId val="72218880"/>
      </c:lineChart>
      <c:catAx>
        <c:axId val="722173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72218880"/>
        <c:crosses val="autoZero"/>
        <c:auto val="1"/>
        <c:lblAlgn val="ctr"/>
        <c:lblOffset val="100"/>
        <c:noMultiLvlLbl val="0"/>
      </c:catAx>
      <c:valAx>
        <c:axId val="7221888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7221734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5253742134457008"/>
          <c:y val="0.90681149344692324"/>
          <c:w val="0.57144341892701001"/>
          <c:h val="8.2865927306283657E-2"/>
        </c:manualLayout>
      </c:layout>
      <c:overlay val="0"/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aseline="0">
                <a:solidFill>
                  <a:schemeClr val="tx2">
                    <a:lumMod val="50000"/>
                  </a:schemeClr>
                </a:solidFill>
              </a:defRPr>
            </a:pPr>
            <a:r>
              <a:rPr lang="ru-RU" sz="2000" baseline="0">
                <a:solidFill>
                  <a:schemeClr val="tx2">
                    <a:lumMod val="50000"/>
                  </a:schemeClr>
                </a:solidFill>
              </a:rPr>
              <a:t>Структура производства ЕМР </a:t>
            </a:r>
          </a:p>
          <a:p>
            <a:pPr>
              <a:defRPr sz="2000" baseline="0">
                <a:solidFill>
                  <a:schemeClr val="tx2">
                    <a:lumMod val="50000"/>
                  </a:schemeClr>
                </a:solidFill>
              </a:defRPr>
            </a:pPr>
            <a:r>
              <a:rPr lang="ru-RU" sz="2000" baseline="0">
                <a:solidFill>
                  <a:schemeClr val="tx2">
                    <a:lumMod val="50000"/>
                  </a:schemeClr>
                </a:solidFill>
              </a:rPr>
              <a:t>  2016 г.</a:t>
            </a:r>
          </a:p>
        </c:rich>
      </c:tx>
      <c:layout>
        <c:manualLayout>
          <c:xMode val="edge"/>
          <c:yMode val="edge"/>
          <c:x val="9.8628159772881072E-2"/>
          <c:y val="1.4007705441563057E-3"/>
        </c:manualLayout>
      </c:layout>
      <c:overlay val="0"/>
    </c:title>
    <c:autoTitleDeleted val="0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6223555509442942E-2"/>
          <c:y val="9.7995796392215007E-2"/>
          <c:w val="0.4987346447272617"/>
          <c:h val="0.90200420360778499"/>
        </c:manualLayout>
      </c:layout>
      <c:pie3DChart>
        <c:varyColors val="1"/>
        <c:ser>
          <c:idx val="0"/>
          <c:order val="0"/>
          <c:explosion val="25"/>
          <c:dLbls>
            <c:dLbl>
              <c:idx val="11"/>
              <c:tx>
                <c:rich>
                  <a:bodyPr/>
                  <a:lstStyle/>
                  <a:p>
                    <a:r>
                      <a:rPr lang="en-US" sz="1600" b="1"/>
                      <a:t>0</a:t>
                    </a:r>
                    <a:r>
                      <a:rPr lang="ru-RU" sz="1600" b="1"/>
                      <a:t>,4</a:t>
                    </a:r>
                    <a:r>
                      <a:rPr lang="en-US" sz="1600" b="1"/>
                      <a:t>%</a:t>
                    </a:r>
                    <a:endParaRPr lang="en-US" sz="105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600" b="1" baseline="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'Экономика по отгрузке'!$A$4:$A$16</c:f>
              <c:strCache>
                <c:ptCount val="13"/>
                <c:pt idx="0">
                  <c:v>производство автомобилей (32,5%)</c:v>
                </c:pt>
                <c:pt idx="1">
                  <c:v>пищевая промышленность (27,2%)</c:v>
                </c:pt>
                <c:pt idx="2">
                  <c:v>обработка древесины и производство изделий  из дерева (10,9%)</c:v>
                </c:pt>
                <c:pt idx="3">
                  <c:v>Производство целлюлозы, древесной массы, бумаги, картона и изделий из них (4,9%)</c:v>
                </c:pt>
                <c:pt idx="4">
                  <c:v>производство  неметаллических 
минеральных продуктов (8,7%)</c:v>
                </c:pt>
                <c:pt idx="5">
                  <c:v>добыча сырой нефти и природного газа (1,0%)</c:v>
                </c:pt>
                <c:pt idx="6">
                  <c:v>производство машин и оборудования (3,4%)</c:v>
                </c:pt>
                <c:pt idx="7">
                  <c:v>Производство и передача электроэнергии,газа, пара, воды (2,0%)</c:v>
                </c:pt>
                <c:pt idx="8">
                  <c:v>химическое производство (1,2%)</c:v>
                </c:pt>
                <c:pt idx="9">
                  <c:v>текстильное производство (1,1%)</c:v>
                </c:pt>
                <c:pt idx="10">
                  <c:v>производство готовых металлических изделий (0,8%)</c:v>
                </c:pt>
                <c:pt idx="11">
                  <c:v>производство резиновых и пластмассовых изделий (2,1%)</c:v>
                </c:pt>
                <c:pt idx="12">
                  <c:v>прочие (4,6%)</c:v>
                </c:pt>
              </c:strCache>
            </c:strRef>
          </c:cat>
          <c:val>
            <c:numRef>
              <c:f>'Экономика по отгрузке'!$B$4:$B$16</c:f>
              <c:numCache>
                <c:formatCode>0</c:formatCode>
                <c:ptCount val="13"/>
                <c:pt idx="0">
                  <c:v>28692.705699999999</c:v>
                </c:pt>
                <c:pt idx="1">
                  <c:v>23982.511399999999</c:v>
                </c:pt>
                <c:pt idx="2">
                  <c:v>9647.9899000000005</c:v>
                </c:pt>
                <c:pt idx="3">
                  <c:v>4307.4139999999998</c:v>
                </c:pt>
                <c:pt idx="4">
                  <c:v>7268.6958000000004</c:v>
                </c:pt>
                <c:pt idx="5">
                  <c:v>888.83709999999996</c:v>
                </c:pt>
                <c:pt idx="6">
                  <c:v>3032.7313999999997</c:v>
                </c:pt>
                <c:pt idx="7">
                  <c:v>1755.4691</c:v>
                </c:pt>
                <c:pt idx="8">
                  <c:v>1065.6348</c:v>
                </c:pt>
                <c:pt idx="9">
                  <c:v>956.58299999999997</c:v>
                </c:pt>
                <c:pt idx="10">
                  <c:v>693.23099999999999</c:v>
                </c:pt>
                <c:pt idx="11">
                  <c:v>1840.9428</c:v>
                </c:pt>
                <c:pt idx="12">
                  <c:v>4051.3279999999986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2957311948483643"/>
          <c:y val="2.0106016159744736E-2"/>
          <c:w val="0.47042688051516351"/>
          <c:h val="0.9798938969547637"/>
        </c:manualLayout>
      </c:layout>
      <c:overlay val="0"/>
      <c:txPr>
        <a:bodyPr/>
        <a:lstStyle/>
        <a:p>
          <a:pPr>
            <a:defRPr sz="160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0.3026</cdr:x>
      <cdr:y>0.23529</cdr:y>
    </cdr:from>
    <cdr:to>
      <cdr:x>0.39136</cdr:x>
      <cdr:y>0.32395</cdr:y>
    </cdr:to>
    <cdr:sp macro="" textlink="">
      <cdr:nvSpPr>
        <cdr:cNvPr id="2" name="TextBox 8"/>
        <cdr:cNvSpPr txBox="1"/>
      </cdr:nvSpPr>
      <cdr:spPr>
        <a:xfrm xmlns:a="http://schemas.openxmlformats.org/drawingml/2006/main">
          <a:off x="1977446" y="1152128"/>
          <a:ext cx="580038" cy="434128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>
              <a:solidFill>
                <a:schemeClr val="dk1"/>
              </a:solidFill>
              <a:latin typeface="Times New Roman" pitchFamily="18" charset="0"/>
              <a:ea typeface="+mn-ea"/>
              <a:cs typeface="Times New Roman" pitchFamily="18" charset="0"/>
            </a:rPr>
            <a:t>39,9</a:t>
          </a:r>
          <a:endParaRPr lang="ru-RU" sz="1200" b="1" dirty="0">
            <a:solidFill>
              <a:schemeClr val="dk1"/>
            </a:solidFill>
            <a:latin typeface="Times New Roman" pitchFamily="18" charset="0"/>
            <a:ea typeface="+mn-ea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0.42169</cdr:x>
      <cdr:y>0.05733</cdr:y>
    </cdr:from>
    <cdr:to>
      <cdr:x>0.51868</cdr:x>
      <cdr:y>0.14022</cdr:y>
    </cdr:to>
    <cdr:sp macro="" textlink="">
      <cdr:nvSpPr>
        <cdr:cNvPr id="3" name="TextBox 8"/>
        <cdr:cNvSpPr txBox="1"/>
      </cdr:nvSpPr>
      <cdr:spPr>
        <a:xfrm xmlns:a="http://schemas.openxmlformats.org/drawingml/2006/main">
          <a:off x="2520280" y="264192"/>
          <a:ext cx="579677" cy="381999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>
              <a:solidFill>
                <a:schemeClr val="dk1"/>
              </a:solidFill>
              <a:latin typeface="Times New Roman" pitchFamily="18" charset="0"/>
              <a:ea typeface="+mn-ea"/>
              <a:cs typeface="Times New Roman" pitchFamily="18" charset="0"/>
            </a:rPr>
            <a:t>51,2</a:t>
          </a:r>
          <a:endParaRPr lang="ru-RU" sz="1200" b="1" dirty="0">
            <a:solidFill>
              <a:schemeClr val="dk1"/>
            </a:solidFill>
            <a:latin typeface="Times New Roman" pitchFamily="18" charset="0"/>
            <a:ea typeface="+mn-ea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0.54338</cdr:x>
      <cdr:y>0.36712</cdr:y>
    </cdr:from>
    <cdr:to>
      <cdr:x>0.63348</cdr:x>
      <cdr:y>0.44357</cdr:y>
    </cdr:to>
    <cdr:sp macro="" textlink="">
      <cdr:nvSpPr>
        <cdr:cNvPr id="5" name="TextBox 8"/>
        <cdr:cNvSpPr txBox="1"/>
      </cdr:nvSpPr>
      <cdr:spPr>
        <a:xfrm xmlns:a="http://schemas.openxmlformats.org/drawingml/2006/main">
          <a:off x="3550908" y="1797615"/>
          <a:ext cx="588796" cy="37434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>
              <a:solidFill>
                <a:schemeClr val="dk1"/>
              </a:solidFill>
              <a:latin typeface="Times New Roman" pitchFamily="18" charset="0"/>
              <a:ea typeface="+mn-ea"/>
              <a:cs typeface="Times New Roman" pitchFamily="18" charset="0"/>
            </a:rPr>
            <a:t>28,9</a:t>
          </a:r>
          <a:endParaRPr lang="ru-RU" sz="1200" b="1" dirty="0">
            <a:solidFill>
              <a:schemeClr val="dk1"/>
            </a:solidFill>
            <a:latin typeface="Times New Roman" pitchFamily="18" charset="0"/>
            <a:ea typeface="+mn-ea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0.05644</cdr:x>
      <cdr:y>0.51471</cdr:y>
    </cdr:from>
    <cdr:to>
      <cdr:x>0.14495</cdr:x>
      <cdr:y>0.58009</cdr:y>
    </cdr:to>
    <cdr:sp macro="" textlink="">
      <cdr:nvSpPr>
        <cdr:cNvPr id="7" name="TextBox 8"/>
        <cdr:cNvSpPr txBox="1"/>
      </cdr:nvSpPr>
      <cdr:spPr>
        <a:xfrm xmlns:a="http://schemas.openxmlformats.org/drawingml/2006/main">
          <a:off x="368798" y="2520280"/>
          <a:ext cx="578405" cy="320136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>
              <a:solidFill>
                <a:schemeClr val="dk1"/>
              </a:solidFill>
              <a:latin typeface="Times New Roman" pitchFamily="18" charset="0"/>
              <a:ea typeface="+mn-ea"/>
              <a:cs typeface="Times New Roman" pitchFamily="18" charset="0"/>
            </a:rPr>
            <a:t>17,4</a:t>
          </a:r>
        </a:p>
      </cdr:txBody>
    </cdr:sp>
  </cdr:relSizeAnchor>
  <cdr:relSizeAnchor xmlns:cdr="http://schemas.openxmlformats.org/drawingml/2006/chartDrawing">
    <cdr:from>
      <cdr:x>0.17037</cdr:x>
      <cdr:y>0.42774</cdr:y>
    </cdr:from>
    <cdr:to>
      <cdr:x>0.25913</cdr:x>
      <cdr:y>0.51716</cdr:y>
    </cdr:to>
    <cdr:sp macro="" textlink="">
      <cdr:nvSpPr>
        <cdr:cNvPr id="8" name="TextBox 8"/>
        <cdr:cNvSpPr txBox="1"/>
      </cdr:nvSpPr>
      <cdr:spPr>
        <a:xfrm xmlns:a="http://schemas.openxmlformats.org/drawingml/2006/main">
          <a:off x="1113350" y="2094464"/>
          <a:ext cx="580039" cy="437849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>
              <a:solidFill>
                <a:schemeClr val="dk1"/>
              </a:solidFill>
              <a:latin typeface="Times New Roman" pitchFamily="18" charset="0"/>
              <a:ea typeface="+mn-ea"/>
              <a:cs typeface="Times New Roman" pitchFamily="18" charset="0"/>
            </a:rPr>
            <a:t>24,5</a:t>
          </a:r>
          <a:endParaRPr lang="ru-RU" sz="1200" b="1" dirty="0">
            <a:solidFill>
              <a:schemeClr val="dk1"/>
            </a:solidFill>
            <a:latin typeface="Times New Roman" pitchFamily="18" charset="0"/>
            <a:ea typeface="+mn-ea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0.66755</cdr:x>
      <cdr:y>0.38235</cdr:y>
    </cdr:from>
    <cdr:to>
      <cdr:x>0.75076</cdr:x>
      <cdr:y>0.49345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4362355" y="1872208"/>
          <a:ext cx="543770" cy="544006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chemeClr val="dk1"/>
              </a:solidFill>
              <a:latin typeface="Times New Roman" pitchFamily="18" charset="0"/>
              <a:ea typeface="+mn-ea"/>
              <a:cs typeface="Times New Roman" pitchFamily="18" charset="0"/>
            </a:rPr>
            <a:t>28,3</a:t>
          </a:r>
          <a:endParaRPr lang="ru-RU" sz="1200" b="1" dirty="0">
            <a:solidFill>
              <a:schemeClr val="dk1"/>
            </a:solidFill>
            <a:latin typeface="Times New Roman" pitchFamily="18" charset="0"/>
            <a:ea typeface="+mn-ea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FF6A06-A6F9-46C6-BB7F-B93B2991CB31}" type="datetimeFigureOut">
              <a:rPr lang="ru-RU" smtClean="0"/>
              <a:t>21.06.2017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E741D7-9169-4A75-A56D-6B3657969A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808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Обновить!!!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741D7-9169-4A75-A56D-6B3657969AF1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911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tif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5.png"/><Relationship Id="rId7" Type="http://schemas.openxmlformats.org/officeDocument/2006/relationships/image" Target="../media/image41.jpeg"/><Relationship Id="rId12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png"/><Relationship Id="rId5" Type="http://schemas.openxmlformats.org/officeDocument/2006/relationships/image" Target="../media/image4.jpeg"/><Relationship Id="rId10" Type="http://schemas.openxmlformats.org/officeDocument/2006/relationships/image" Target="../media/image44.jpeg"/><Relationship Id="rId4" Type="http://schemas.microsoft.com/office/2007/relationships/hdphoto" Target="../media/hdphoto2.wdp"/><Relationship Id="rId9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5.png"/><Relationship Id="rId7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.jpeg"/><Relationship Id="rId10" Type="http://schemas.openxmlformats.org/officeDocument/2006/relationships/image" Target="../media/image51.jpeg"/><Relationship Id="rId4" Type="http://schemas.microsoft.com/office/2007/relationships/hdphoto" Target="../media/hdphoto2.wdp"/><Relationship Id="rId9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.png"/><Relationship Id="rId7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4.jpeg"/><Relationship Id="rId10" Type="http://schemas.openxmlformats.org/officeDocument/2006/relationships/image" Target="../media/image57.jpeg"/><Relationship Id="rId4" Type="http://schemas.microsoft.com/office/2007/relationships/hdphoto" Target="../media/hdphoto2.wdp"/><Relationship Id="rId9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.png"/><Relationship Id="rId7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4.jpeg"/><Relationship Id="rId10" Type="http://schemas.openxmlformats.org/officeDocument/2006/relationships/image" Target="../media/image62.jpeg"/><Relationship Id="rId4" Type="http://schemas.microsoft.com/office/2007/relationships/hdphoto" Target="../media/hdphoto2.wdp"/><Relationship Id="rId9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5.png"/><Relationship Id="rId7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4.jpeg"/><Relationship Id="rId10" Type="http://schemas.openxmlformats.org/officeDocument/2006/relationships/image" Target="../media/image67.jpeg"/><Relationship Id="rId4" Type="http://schemas.microsoft.com/office/2007/relationships/hdphoto" Target="../media/hdphoto2.wdp"/><Relationship Id="rId9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5.png"/><Relationship Id="rId7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72.png"/><Relationship Id="rId5" Type="http://schemas.openxmlformats.org/officeDocument/2006/relationships/image" Target="../media/image4.jpeg"/><Relationship Id="rId10" Type="http://schemas.openxmlformats.org/officeDocument/2006/relationships/image" Target="../media/image71.jpeg"/><Relationship Id="rId4" Type="http://schemas.microsoft.com/office/2007/relationships/hdphoto" Target="../media/hdphoto2.wdp"/><Relationship Id="rId9" Type="http://schemas.openxmlformats.org/officeDocument/2006/relationships/image" Target="../media/image7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5.png"/><Relationship Id="rId7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4.jpeg"/><Relationship Id="rId10" Type="http://schemas.openxmlformats.org/officeDocument/2006/relationships/image" Target="../media/image77.jpeg"/><Relationship Id="rId4" Type="http://schemas.microsoft.com/office/2007/relationships/hdphoto" Target="../media/hdphoto2.wdp"/><Relationship Id="rId9" Type="http://schemas.openxmlformats.org/officeDocument/2006/relationships/image" Target="../media/image7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5.png"/><Relationship Id="rId7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5" Type="http://schemas.openxmlformats.org/officeDocument/2006/relationships/image" Target="../media/image4.jpeg"/><Relationship Id="rId10" Type="http://schemas.openxmlformats.org/officeDocument/2006/relationships/image" Target="../media/image83.jpeg"/><Relationship Id="rId4" Type="http://schemas.microsoft.com/office/2007/relationships/hdphoto" Target="../media/hdphoto2.wdp"/><Relationship Id="rId9" Type="http://schemas.openxmlformats.org/officeDocument/2006/relationships/image" Target="../media/image8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5.png"/><Relationship Id="rId7" Type="http://schemas.openxmlformats.org/officeDocument/2006/relationships/image" Target="../media/image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4.jpeg"/><Relationship Id="rId4" Type="http://schemas.microsoft.com/office/2007/relationships/hdphoto" Target="../media/hdphoto2.wdp"/><Relationship Id="rId9" Type="http://schemas.openxmlformats.org/officeDocument/2006/relationships/image" Target="../media/image8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5.png"/><Relationship Id="rId7" Type="http://schemas.openxmlformats.org/officeDocument/2006/relationships/image" Target="../media/image90.jpeg"/><Relationship Id="rId12" Type="http://schemas.openxmlformats.org/officeDocument/2006/relationships/image" Target="../media/image9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11" Type="http://schemas.openxmlformats.org/officeDocument/2006/relationships/image" Target="../media/image94.jpeg"/><Relationship Id="rId5" Type="http://schemas.openxmlformats.org/officeDocument/2006/relationships/image" Target="../media/image4.jpeg"/><Relationship Id="rId10" Type="http://schemas.openxmlformats.org/officeDocument/2006/relationships/image" Target="../media/image93.jpeg"/><Relationship Id="rId4" Type="http://schemas.microsoft.com/office/2007/relationships/hdphoto" Target="../media/hdphoto2.wdp"/><Relationship Id="rId9" Type="http://schemas.openxmlformats.org/officeDocument/2006/relationships/image" Target="../media/image9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5.png"/><Relationship Id="rId7" Type="http://schemas.openxmlformats.org/officeDocument/2006/relationships/image" Target="../media/image9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4.jpeg"/><Relationship Id="rId10" Type="http://schemas.openxmlformats.org/officeDocument/2006/relationships/image" Target="../media/image100.jpeg"/><Relationship Id="rId4" Type="http://schemas.microsoft.com/office/2007/relationships/hdphoto" Target="../media/hdphoto2.wdp"/><Relationship Id="rId9" Type="http://schemas.openxmlformats.org/officeDocument/2006/relationships/image" Target="../media/image9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13" Type="http://schemas.openxmlformats.org/officeDocument/2006/relationships/image" Target="../media/image107.jpeg"/><Relationship Id="rId3" Type="http://schemas.openxmlformats.org/officeDocument/2006/relationships/image" Target="../media/image5.png"/><Relationship Id="rId7" Type="http://schemas.openxmlformats.org/officeDocument/2006/relationships/image" Target="../media/image102.jpeg"/><Relationship Id="rId12" Type="http://schemas.openxmlformats.org/officeDocument/2006/relationships/image" Target="../media/image106.jpeg"/><Relationship Id="rId2" Type="http://schemas.openxmlformats.org/officeDocument/2006/relationships/image" Target="../media/image1.jpeg"/><Relationship Id="rId16" Type="http://schemas.openxmlformats.org/officeDocument/2006/relationships/image" Target="../media/image1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11" Type="http://schemas.openxmlformats.org/officeDocument/2006/relationships/image" Target="../media/image44.jpeg"/><Relationship Id="rId5" Type="http://schemas.openxmlformats.org/officeDocument/2006/relationships/image" Target="../media/image4.jpeg"/><Relationship Id="rId15" Type="http://schemas.openxmlformats.org/officeDocument/2006/relationships/image" Target="../media/image109.jpeg"/><Relationship Id="rId10" Type="http://schemas.openxmlformats.org/officeDocument/2006/relationships/image" Target="../media/image105.jpeg"/><Relationship Id="rId4" Type="http://schemas.microsoft.com/office/2007/relationships/hdphoto" Target="../media/hdphoto2.wdp"/><Relationship Id="rId9" Type="http://schemas.openxmlformats.org/officeDocument/2006/relationships/image" Target="../media/image104.jpeg"/><Relationship Id="rId14" Type="http://schemas.openxmlformats.org/officeDocument/2006/relationships/image" Target="../media/image10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5.png"/><Relationship Id="rId7" Type="http://schemas.openxmlformats.org/officeDocument/2006/relationships/image" Target="../media/image112.jpeg"/><Relationship Id="rId12" Type="http://schemas.openxmlformats.org/officeDocument/2006/relationships/image" Target="../media/image1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11" Type="http://schemas.openxmlformats.org/officeDocument/2006/relationships/image" Target="../media/image46.png"/><Relationship Id="rId5" Type="http://schemas.openxmlformats.org/officeDocument/2006/relationships/image" Target="../media/image4.jpeg"/><Relationship Id="rId10" Type="http://schemas.openxmlformats.org/officeDocument/2006/relationships/image" Target="../media/image115.jpeg"/><Relationship Id="rId4" Type="http://schemas.microsoft.com/office/2007/relationships/hdphoto" Target="../media/hdphoto2.wdp"/><Relationship Id="rId9" Type="http://schemas.openxmlformats.org/officeDocument/2006/relationships/image" Target="../media/image11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5.png"/><Relationship Id="rId7" Type="http://schemas.openxmlformats.org/officeDocument/2006/relationships/image" Target="../media/image1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4.jpeg"/><Relationship Id="rId10" Type="http://schemas.openxmlformats.org/officeDocument/2006/relationships/image" Target="../media/image121.jpeg"/><Relationship Id="rId4" Type="http://schemas.microsoft.com/office/2007/relationships/hdphoto" Target="../media/hdphoto2.wdp"/><Relationship Id="rId9" Type="http://schemas.openxmlformats.org/officeDocument/2006/relationships/image" Target="../media/image12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Relationship Id="rId9" Type="http://schemas.openxmlformats.org/officeDocument/2006/relationships/image" Target="../media/image12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5.png"/><Relationship Id="rId7" Type="http://schemas.openxmlformats.org/officeDocument/2006/relationships/image" Target="../media/image1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11" Type="http://schemas.openxmlformats.org/officeDocument/2006/relationships/image" Target="../media/image4.jpeg"/><Relationship Id="rId5" Type="http://schemas.openxmlformats.org/officeDocument/2006/relationships/image" Target="../media/image130.jpeg"/><Relationship Id="rId10" Type="http://schemas.openxmlformats.org/officeDocument/2006/relationships/image" Target="../media/image135.jpeg"/><Relationship Id="rId4" Type="http://schemas.microsoft.com/office/2007/relationships/hdphoto" Target="../media/hdphoto2.wdp"/><Relationship Id="rId9" Type="http://schemas.openxmlformats.org/officeDocument/2006/relationships/image" Target="../media/image13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5.png"/><Relationship Id="rId7" Type="http://schemas.openxmlformats.org/officeDocument/2006/relationships/image" Target="../media/image137.jpeg"/><Relationship Id="rId12" Type="http://schemas.microsoft.com/office/2007/relationships/hdphoto" Target="../media/hdphoto4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11" Type="http://schemas.openxmlformats.org/officeDocument/2006/relationships/image" Target="../media/image140.png"/><Relationship Id="rId5" Type="http://schemas.openxmlformats.org/officeDocument/2006/relationships/image" Target="../media/image136.jpeg"/><Relationship Id="rId10" Type="http://schemas.openxmlformats.org/officeDocument/2006/relationships/image" Target="../media/image4.jpeg"/><Relationship Id="rId4" Type="http://schemas.microsoft.com/office/2007/relationships/hdphoto" Target="../media/hdphoto2.wdp"/><Relationship Id="rId9" Type="http://schemas.openxmlformats.org/officeDocument/2006/relationships/image" Target="../media/image1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jpeg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13" Type="http://schemas.openxmlformats.org/officeDocument/2006/relationships/image" Target="../media/image149.gif"/><Relationship Id="rId3" Type="http://schemas.openxmlformats.org/officeDocument/2006/relationships/image" Target="../media/image5.png"/><Relationship Id="rId7" Type="http://schemas.openxmlformats.org/officeDocument/2006/relationships/image" Target="../media/image143.jpeg"/><Relationship Id="rId12" Type="http://schemas.openxmlformats.org/officeDocument/2006/relationships/image" Target="../media/image1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11" Type="http://schemas.openxmlformats.org/officeDocument/2006/relationships/image" Target="../media/image147.jpeg"/><Relationship Id="rId5" Type="http://schemas.openxmlformats.org/officeDocument/2006/relationships/image" Target="../media/image4.jpeg"/><Relationship Id="rId10" Type="http://schemas.openxmlformats.org/officeDocument/2006/relationships/image" Target="../media/image146.jpeg"/><Relationship Id="rId4" Type="http://schemas.microsoft.com/office/2007/relationships/hdphoto" Target="../media/hdphoto2.wdp"/><Relationship Id="rId9" Type="http://schemas.openxmlformats.org/officeDocument/2006/relationships/image" Target="../media/image145.jpeg"/><Relationship Id="rId14" Type="http://schemas.openxmlformats.org/officeDocument/2006/relationships/image" Target="../media/image1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jpeg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4.jpeg"/><Relationship Id="rId4" Type="http://schemas.microsoft.com/office/2007/relationships/hdphoto" Target="../media/hdphoto2.wdp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1.jpe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3" Type="http://schemas.openxmlformats.org/officeDocument/2006/relationships/image" Target="../media/image5.png"/><Relationship Id="rId7" Type="http://schemas.openxmlformats.org/officeDocument/2006/relationships/image" Target="../media/image1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11" Type="http://schemas.openxmlformats.org/officeDocument/2006/relationships/image" Target="../media/image157.jpeg"/><Relationship Id="rId5" Type="http://schemas.openxmlformats.org/officeDocument/2006/relationships/image" Target="../media/image4.jpeg"/><Relationship Id="rId10" Type="http://schemas.openxmlformats.org/officeDocument/2006/relationships/image" Target="../media/image156.jpeg"/><Relationship Id="rId4" Type="http://schemas.microsoft.com/office/2007/relationships/hdphoto" Target="../media/hdphoto2.wdp"/><Relationship Id="rId9" Type="http://schemas.openxmlformats.org/officeDocument/2006/relationships/image" Target="../media/image15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wmf"/><Relationship Id="rId13" Type="http://schemas.openxmlformats.org/officeDocument/2006/relationships/image" Target="../media/image165.wmf"/><Relationship Id="rId3" Type="http://schemas.openxmlformats.org/officeDocument/2006/relationships/image" Target="../media/image5.png"/><Relationship Id="rId7" Type="http://schemas.openxmlformats.org/officeDocument/2006/relationships/image" Target="../media/image159.jpeg"/><Relationship Id="rId12" Type="http://schemas.openxmlformats.org/officeDocument/2006/relationships/image" Target="../media/image164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jpeg"/><Relationship Id="rId11" Type="http://schemas.openxmlformats.org/officeDocument/2006/relationships/image" Target="../media/image163.jpeg"/><Relationship Id="rId5" Type="http://schemas.openxmlformats.org/officeDocument/2006/relationships/image" Target="../media/image4.jpeg"/><Relationship Id="rId10" Type="http://schemas.openxmlformats.org/officeDocument/2006/relationships/image" Target="../media/image162.jpeg"/><Relationship Id="rId4" Type="http://schemas.microsoft.com/office/2007/relationships/hdphoto" Target="../media/hdphoto2.wdp"/><Relationship Id="rId9" Type="http://schemas.openxmlformats.org/officeDocument/2006/relationships/image" Target="../media/image161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wmf"/><Relationship Id="rId3" Type="http://schemas.openxmlformats.org/officeDocument/2006/relationships/image" Target="../media/image5.png"/><Relationship Id="rId7" Type="http://schemas.openxmlformats.org/officeDocument/2006/relationships/image" Target="../media/image1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wmf"/><Relationship Id="rId11" Type="http://schemas.openxmlformats.org/officeDocument/2006/relationships/image" Target="../media/image171.jpeg"/><Relationship Id="rId5" Type="http://schemas.openxmlformats.org/officeDocument/2006/relationships/image" Target="../media/image4.jpeg"/><Relationship Id="rId10" Type="http://schemas.openxmlformats.org/officeDocument/2006/relationships/image" Target="../media/image170.jpeg"/><Relationship Id="rId4" Type="http://schemas.microsoft.com/office/2007/relationships/hdphoto" Target="../media/hdphoto2.wdp"/><Relationship Id="rId9" Type="http://schemas.openxmlformats.org/officeDocument/2006/relationships/image" Target="../media/image169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jpeg"/><Relationship Id="rId3" Type="http://schemas.openxmlformats.org/officeDocument/2006/relationships/image" Target="../media/image5.png"/><Relationship Id="rId7" Type="http://schemas.openxmlformats.org/officeDocument/2006/relationships/image" Target="../media/image1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jpeg"/><Relationship Id="rId11" Type="http://schemas.openxmlformats.org/officeDocument/2006/relationships/image" Target="../media/image4.jpeg"/><Relationship Id="rId5" Type="http://schemas.openxmlformats.org/officeDocument/2006/relationships/image" Target="../media/image172.jpeg"/><Relationship Id="rId10" Type="http://schemas.openxmlformats.org/officeDocument/2006/relationships/image" Target="../media/image177.jpeg"/><Relationship Id="rId4" Type="http://schemas.microsoft.com/office/2007/relationships/hdphoto" Target="../media/hdphoto2.wdp"/><Relationship Id="rId9" Type="http://schemas.openxmlformats.org/officeDocument/2006/relationships/image" Target="../media/image17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eg"/><Relationship Id="rId3" Type="http://schemas.openxmlformats.org/officeDocument/2006/relationships/image" Target="../media/image5.png"/><Relationship Id="rId7" Type="http://schemas.openxmlformats.org/officeDocument/2006/relationships/image" Target="../media/image1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jpeg"/><Relationship Id="rId11" Type="http://schemas.openxmlformats.org/officeDocument/2006/relationships/image" Target="../media/image183.png"/><Relationship Id="rId5" Type="http://schemas.openxmlformats.org/officeDocument/2006/relationships/image" Target="../media/image4.jpeg"/><Relationship Id="rId10" Type="http://schemas.openxmlformats.org/officeDocument/2006/relationships/image" Target="../media/image182.png"/><Relationship Id="rId4" Type="http://schemas.microsoft.com/office/2007/relationships/hdphoto" Target="../media/hdphoto2.wdp"/><Relationship Id="rId9" Type="http://schemas.openxmlformats.org/officeDocument/2006/relationships/image" Target="../media/image1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5.png"/><Relationship Id="rId7" Type="http://schemas.openxmlformats.org/officeDocument/2006/relationships/image" Target="../media/image18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jpeg"/><Relationship Id="rId11" Type="http://schemas.openxmlformats.org/officeDocument/2006/relationships/image" Target="../media/image189.png"/><Relationship Id="rId5" Type="http://schemas.openxmlformats.org/officeDocument/2006/relationships/image" Target="../media/image4.jpeg"/><Relationship Id="rId10" Type="http://schemas.openxmlformats.org/officeDocument/2006/relationships/image" Target="../media/image188.png"/><Relationship Id="rId4" Type="http://schemas.microsoft.com/office/2007/relationships/hdphoto" Target="../media/hdphoto2.wdp"/><Relationship Id="rId9" Type="http://schemas.openxmlformats.org/officeDocument/2006/relationships/image" Target="../media/image187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image" Target="../media/image5.png"/><Relationship Id="rId7" Type="http://schemas.openxmlformats.org/officeDocument/2006/relationships/image" Target="../media/image19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jpeg"/><Relationship Id="rId11" Type="http://schemas.openxmlformats.org/officeDocument/2006/relationships/image" Target="../media/image195.jpeg"/><Relationship Id="rId5" Type="http://schemas.openxmlformats.org/officeDocument/2006/relationships/image" Target="../media/image4.jpeg"/><Relationship Id="rId10" Type="http://schemas.openxmlformats.org/officeDocument/2006/relationships/image" Target="../media/image194.png"/><Relationship Id="rId4" Type="http://schemas.microsoft.com/office/2007/relationships/hdphoto" Target="../media/hdphoto2.wdp"/><Relationship Id="rId9" Type="http://schemas.openxmlformats.org/officeDocument/2006/relationships/image" Target="../media/image19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jpeg"/><Relationship Id="rId3" Type="http://schemas.openxmlformats.org/officeDocument/2006/relationships/image" Target="../media/image5.png"/><Relationship Id="rId7" Type="http://schemas.openxmlformats.org/officeDocument/2006/relationships/image" Target="../media/image19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jpeg"/><Relationship Id="rId11" Type="http://schemas.openxmlformats.org/officeDocument/2006/relationships/image" Target="../media/image201.jpeg"/><Relationship Id="rId5" Type="http://schemas.openxmlformats.org/officeDocument/2006/relationships/image" Target="../media/image4.jpeg"/><Relationship Id="rId10" Type="http://schemas.openxmlformats.org/officeDocument/2006/relationships/image" Target="../media/image200.jpeg"/><Relationship Id="rId4" Type="http://schemas.microsoft.com/office/2007/relationships/hdphoto" Target="../media/hdphoto2.wdp"/><Relationship Id="rId9" Type="http://schemas.openxmlformats.org/officeDocument/2006/relationships/image" Target="../media/image199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jpeg"/><Relationship Id="rId3" Type="http://schemas.openxmlformats.org/officeDocument/2006/relationships/image" Target="../media/image5.png"/><Relationship Id="rId7" Type="http://schemas.openxmlformats.org/officeDocument/2006/relationships/image" Target="../media/image20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jpeg"/><Relationship Id="rId5" Type="http://schemas.openxmlformats.org/officeDocument/2006/relationships/image" Target="../media/image4.jpeg"/><Relationship Id="rId10" Type="http://schemas.openxmlformats.org/officeDocument/2006/relationships/image" Target="../media/image147.jpeg"/><Relationship Id="rId4" Type="http://schemas.microsoft.com/office/2007/relationships/hdphoto" Target="../media/hdphoto2.wdp"/><Relationship Id="rId9" Type="http://schemas.openxmlformats.org/officeDocument/2006/relationships/image" Target="../media/image20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jpeg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jpeg"/><Relationship Id="rId3" Type="http://schemas.openxmlformats.org/officeDocument/2006/relationships/image" Target="../media/image5.png"/><Relationship Id="rId7" Type="http://schemas.openxmlformats.org/officeDocument/2006/relationships/image" Target="../media/image20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jpeg"/><Relationship Id="rId5" Type="http://schemas.openxmlformats.org/officeDocument/2006/relationships/image" Target="../media/image4.jpeg"/><Relationship Id="rId4" Type="http://schemas.microsoft.com/office/2007/relationships/hdphoto" Target="../media/hdphoto2.wdp"/><Relationship Id="rId9" Type="http://schemas.openxmlformats.org/officeDocument/2006/relationships/image" Target="../media/image21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jpg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jpeg"/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png"/><Relationship Id="rId5" Type="http://schemas.openxmlformats.org/officeDocument/2006/relationships/image" Target="../media/image4.jpeg"/><Relationship Id="rId4" Type="http://schemas.microsoft.com/office/2007/relationships/hdphoto" Target="../media/hdphoto2.wdp"/><Relationship Id="rId9" Type="http://schemas.openxmlformats.org/officeDocument/2006/relationships/image" Target="../media/image214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jpeg"/><Relationship Id="rId3" Type="http://schemas.openxmlformats.org/officeDocument/2006/relationships/image" Target="../media/image5.png"/><Relationship Id="rId7" Type="http://schemas.openxmlformats.org/officeDocument/2006/relationships/image" Target="../media/image216.jpeg"/><Relationship Id="rId12" Type="http://schemas.openxmlformats.org/officeDocument/2006/relationships/image" Target="../media/image2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5.jpeg"/><Relationship Id="rId11" Type="http://schemas.openxmlformats.org/officeDocument/2006/relationships/image" Target="../media/image219.jpeg"/><Relationship Id="rId5" Type="http://schemas.openxmlformats.org/officeDocument/2006/relationships/image" Target="../media/image4.jpeg"/><Relationship Id="rId10" Type="http://schemas.openxmlformats.org/officeDocument/2006/relationships/image" Target="../media/image218.jpeg"/><Relationship Id="rId4" Type="http://schemas.microsoft.com/office/2007/relationships/hdphoto" Target="../media/hdphoto2.wdp"/><Relationship Id="rId9" Type="http://schemas.openxmlformats.org/officeDocument/2006/relationships/hyperlink" Target="http://www.ihold.ru/articles/img/m/mindelx_l_a/snegohod/big-snegohod06.jpg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jpeg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5.png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4.jpeg"/><Relationship Id="rId10" Type="http://schemas.openxmlformats.org/officeDocument/2006/relationships/image" Target="../media/image18.jpeg"/><Relationship Id="rId4" Type="http://schemas.microsoft.com/office/2007/relationships/hdphoto" Target="../media/hdphoto2.wdp"/><Relationship Id="rId9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jpeg"/><Relationship Id="rId3" Type="http://schemas.openxmlformats.org/officeDocument/2006/relationships/image" Target="../media/image5.png"/><Relationship Id="rId7" Type="http://schemas.openxmlformats.org/officeDocument/2006/relationships/image" Target="../media/image2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jpeg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6.jpeg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jpeg"/><Relationship Id="rId3" Type="http://schemas.openxmlformats.org/officeDocument/2006/relationships/image" Target="../media/image5.png"/><Relationship Id="rId7" Type="http://schemas.openxmlformats.org/officeDocument/2006/relationships/image" Target="../media/image2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jpeg"/><Relationship Id="rId11" Type="http://schemas.openxmlformats.org/officeDocument/2006/relationships/image" Target="../media/image233.jpeg"/><Relationship Id="rId5" Type="http://schemas.openxmlformats.org/officeDocument/2006/relationships/image" Target="../media/image4.jpeg"/><Relationship Id="rId10" Type="http://schemas.openxmlformats.org/officeDocument/2006/relationships/image" Target="../media/image232.png"/><Relationship Id="rId4" Type="http://schemas.microsoft.com/office/2007/relationships/hdphoto" Target="../media/hdphoto2.wdp"/><Relationship Id="rId9" Type="http://schemas.openxmlformats.org/officeDocument/2006/relationships/image" Target="../media/image231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jpeg"/><Relationship Id="rId3" Type="http://schemas.openxmlformats.org/officeDocument/2006/relationships/image" Target="../media/image5.png"/><Relationship Id="rId7" Type="http://schemas.openxmlformats.org/officeDocument/2006/relationships/image" Target="../media/image2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4.jpeg"/><Relationship Id="rId5" Type="http://schemas.openxmlformats.org/officeDocument/2006/relationships/image" Target="../media/image4.jpeg"/><Relationship Id="rId10" Type="http://schemas.openxmlformats.org/officeDocument/2006/relationships/image" Target="../media/image238.jpeg"/><Relationship Id="rId4" Type="http://schemas.microsoft.com/office/2007/relationships/hdphoto" Target="../media/hdphoto2.wdp"/><Relationship Id="rId9" Type="http://schemas.openxmlformats.org/officeDocument/2006/relationships/image" Target="../media/image237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jpeg"/><Relationship Id="rId3" Type="http://schemas.openxmlformats.org/officeDocument/2006/relationships/image" Target="../media/image5.png"/><Relationship Id="rId7" Type="http://schemas.openxmlformats.org/officeDocument/2006/relationships/image" Target="../media/image2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9.jpeg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6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2.png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3.jpeg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jpeg"/><Relationship Id="rId3" Type="http://schemas.openxmlformats.org/officeDocument/2006/relationships/image" Target="../media/image5.png"/><Relationship Id="rId7" Type="http://schemas.openxmlformats.org/officeDocument/2006/relationships/image" Target="../media/image2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5.png"/><Relationship Id="rId5" Type="http://schemas.openxmlformats.org/officeDocument/2006/relationships/image" Target="../media/image4.jpeg"/><Relationship Id="rId4" Type="http://schemas.microsoft.com/office/2007/relationships/hdphoto" Target="../media/hdphoto2.wdp"/><Relationship Id="rId9" Type="http://schemas.openxmlformats.org/officeDocument/2006/relationships/image" Target="../media/image248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wmf"/><Relationship Id="rId3" Type="http://schemas.openxmlformats.org/officeDocument/2006/relationships/image" Target="../media/image5.png"/><Relationship Id="rId7" Type="http://schemas.openxmlformats.org/officeDocument/2006/relationships/image" Target="../media/image2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9.png"/><Relationship Id="rId11" Type="http://schemas.openxmlformats.org/officeDocument/2006/relationships/image" Target="../media/image254.png"/><Relationship Id="rId5" Type="http://schemas.openxmlformats.org/officeDocument/2006/relationships/image" Target="../media/image4.jpeg"/><Relationship Id="rId10" Type="http://schemas.openxmlformats.org/officeDocument/2006/relationships/image" Target="../media/image253.png"/><Relationship Id="rId4" Type="http://schemas.microsoft.com/office/2007/relationships/hdphoto" Target="../media/hdphoto2.wdp"/><Relationship Id="rId9" Type="http://schemas.openxmlformats.org/officeDocument/2006/relationships/image" Target="../media/image25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8.jpeg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5.pn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4.jpeg"/><Relationship Id="rId4" Type="http://schemas.microsoft.com/office/2007/relationships/hdphoto" Target="../media/hdphoto2.wdp"/><Relationship Id="rId9" Type="http://schemas.openxmlformats.org/officeDocument/2006/relationships/image" Target="../media/image2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jpeg"/><Relationship Id="rId3" Type="http://schemas.openxmlformats.org/officeDocument/2006/relationships/image" Target="../media/image5.png"/><Relationship Id="rId7" Type="http://schemas.openxmlformats.org/officeDocument/2006/relationships/image" Target="../media/image2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5.jpeg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8.jpeg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3" Type="http://schemas.openxmlformats.org/officeDocument/2006/relationships/image" Target="../media/image5.png"/><Relationship Id="rId7" Type="http://schemas.openxmlformats.org/officeDocument/2006/relationships/image" Target="../media/image261.png"/><Relationship Id="rId12" Type="http://schemas.openxmlformats.org/officeDocument/2006/relationships/image" Target="../media/image2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jpeg"/><Relationship Id="rId11" Type="http://schemas.openxmlformats.org/officeDocument/2006/relationships/image" Target="../media/image265.gif"/><Relationship Id="rId5" Type="http://schemas.openxmlformats.org/officeDocument/2006/relationships/image" Target="../media/image4.jpeg"/><Relationship Id="rId10" Type="http://schemas.openxmlformats.org/officeDocument/2006/relationships/image" Target="../media/image264.jpeg"/><Relationship Id="rId4" Type="http://schemas.microsoft.com/office/2007/relationships/hdphoto" Target="../media/hdphoto2.wdp"/><Relationship Id="rId9" Type="http://schemas.openxmlformats.org/officeDocument/2006/relationships/image" Target="../media/image26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7.jpeg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4.jpeg"/><Relationship Id="rId10" Type="http://schemas.openxmlformats.org/officeDocument/2006/relationships/chart" Target="../charts/chart1.xml"/><Relationship Id="rId4" Type="http://schemas.microsoft.com/office/2007/relationships/hdphoto" Target="../media/hdphoto2.wdp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.jpeg"/><Relationship Id="rId7" Type="http://schemas.openxmlformats.org/officeDocument/2006/relationships/image" Target="../media/image27.emf"/><Relationship Id="rId12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_____Microsoft_Excel_97-20031.xls"/><Relationship Id="rId11" Type="http://schemas.openxmlformats.org/officeDocument/2006/relationships/image" Target="../media/image5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0.jpeg"/><Relationship Id="rId4" Type="http://schemas.openxmlformats.org/officeDocument/2006/relationships/image" Target="../media/image4.jpe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3" Type="http://schemas.openxmlformats.org/officeDocument/2006/relationships/image" Target="../media/image5.pn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4.jpeg"/><Relationship Id="rId10" Type="http://schemas.openxmlformats.org/officeDocument/2006/relationships/image" Target="../media/image35.jpeg"/><Relationship Id="rId4" Type="http://schemas.microsoft.com/office/2007/relationships/hdphoto" Target="../media/hdphoto2.wdp"/><Relationship Id="rId9" Type="http://schemas.openxmlformats.org/officeDocument/2006/relationships/image" Target="../media/image34.jpeg"/><Relationship Id="rId1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5109" y="3886200"/>
            <a:ext cx="8941387" cy="170304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ru-RU" sz="4000" b="1" dirty="0">
                <a:solidFill>
                  <a:srgbClr val="293315"/>
                </a:solidFill>
                <a:latin typeface="Times New Roman"/>
                <a:ea typeface="Times New Roman"/>
              </a:rPr>
              <a:t>ИНВЕСТИЦИОННЫЙ ПАСПОРТ</a:t>
            </a:r>
            <a:endParaRPr lang="ru-RU" sz="4000" dirty="0">
              <a:solidFill>
                <a:srgbClr val="293315"/>
              </a:solidFill>
              <a:latin typeface="Times New Roman"/>
              <a:ea typeface="Times New Roman"/>
            </a:endParaRP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293315"/>
                </a:solidFill>
                <a:latin typeface="Times New Roman"/>
                <a:ea typeface="Times New Roman"/>
              </a:rPr>
              <a:t> ЕЛАБУЖСКОГО МУНИЦИПАЛЬНОГО РАЙОНА</a:t>
            </a:r>
            <a:endParaRPr lang="ru-RU" dirty="0">
              <a:solidFill>
                <a:srgbClr val="293315"/>
              </a:solidFill>
              <a:latin typeface="Times New Roman"/>
              <a:ea typeface="Times New Roman"/>
            </a:endParaRPr>
          </a:p>
          <a:p>
            <a:endParaRPr lang="ru-RU" dirty="0">
              <a:solidFill>
                <a:srgbClr val="293315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33430"/>
          <a:stretch/>
        </p:blipFill>
        <p:spPr bwMode="auto">
          <a:xfrm>
            <a:off x="95109" y="5138824"/>
            <a:ext cx="1740587" cy="1719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G:\Admin\Мои документы\ФОТО\ЕГМЗ\85.tif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1076229"/>
            <a:ext cx="9144000" cy="258910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0"/>
            <a:ext cx="1331640" cy="1546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103948" y="6381328"/>
            <a:ext cx="9361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>
                <a:solidFill>
                  <a:srgbClr val="293315"/>
                </a:solidFill>
                <a:latin typeface="Times New Roman"/>
                <a:ea typeface="Times New Roman"/>
              </a:rPr>
              <a:t>2016</a:t>
            </a:r>
            <a:endParaRPr lang="ru-RU" sz="2700" b="1" dirty="0">
              <a:solidFill>
                <a:srgbClr val="293315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63063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Содержимое 2"/>
          <p:cNvSpPr>
            <a:spLocks noGrp="1"/>
          </p:cNvSpPr>
          <p:nvPr>
            <p:ph idx="1"/>
          </p:nvPr>
        </p:nvSpPr>
        <p:spPr>
          <a:xfrm>
            <a:off x="5247188" y="359163"/>
            <a:ext cx="3861316" cy="532656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2400" b="1" dirty="0">
                <a:solidFill>
                  <a:schemeClr val="bg1"/>
                </a:solidFill>
              </a:rPr>
              <a:t>Туристская инфраструктура</a:t>
            </a:r>
          </a:p>
          <a:p>
            <a:pPr algn="ctr">
              <a:buNone/>
            </a:pP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23528" y="2564904"/>
            <a:ext cx="712879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184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объекта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культурного наследия</a:t>
            </a:r>
            <a:endParaRPr lang="ru-RU" sz="24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музейно-выставочных объектов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491,5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га охранной 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территории музея- заповедника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гостиниц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ресторанов и более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кафе и закусочных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4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Развлекательные центры и кинотеатры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Санаторий-профилакторий      «Космос»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Благоустроенные парки и скверы</a:t>
            </a:r>
            <a:endParaRPr lang="ru-RU" sz="24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http://www.gasimov-mahmut.ru/upload/iblock/96c/96c3d264e9f9c08a59ead6c5d8ad3529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9"/>
          <a:stretch/>
        </p:blipFill>
        <p:spPr bwMode="auto">
          <a:xfrm>
            <a:off x="130629" y="1235160"/>
            <a:ext cx="1550841" cy="125773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Рисунок 10" descr="Описание: http://mw2.google.com/mw-panoramio/photos/medium/7912539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t="11809" r="15797" b="20532"/>
          <a:stretch/>
        </p:blipFill>
        <p:spPr bwMode="auto">
          <a:xfrm>
            <a:off x="1860983" y="1196752"/>
            <a:ext cx="1310515" cy="129412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Картинки по запросу цветаева фото елабуга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83578"/>
            <a:ext cx="1494392" cy="127678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soveren-sk.ru/soveren/files/userfiles/117/image03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06889"/>
            <a:ext cx="1589780" cy="130789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http://u01.komandirovka.bz/upload/save_file40/e9f/e9f9a7097efabc98f1ac3a64ba1e6e4b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297" y="2842012"/>
            <a:ext cx="2563201" cy="153575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" b="18848"/>
          <a:stretch/>
        </p:blipFill>
        <p:spPr bwMode="auto">
          <a:xfrm>
            <a:off x="6360257" y="4809570"/>
            <a:ext cx="2556659" cy="1535754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243" y="1157373"/>
            <a:ext cx="2041255" cy="1336935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883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Содержимое 2"/>
          <p:cNvSpPr>
            <a:spLocks noGrp="1"/>
          </p:cNvSpPr>
          <p:nvPr>
            <p:ph idx="1"/>
          </p:nvPr>
        </p:nvSpPr>
        <p:spPr>
          <a:xfrm>
            <a:off x="4644008" y="359163"/>
            <a:ext cx="4464496" cy="532656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2400" b="1" dirty="0">
                <a:solidFill>
                  <a:schemeClr val="bg1"/>
                </a:solidFill>
              </a:rPr>
              <a:t>«В их именах величие России»</a:t>
            </a:r>
          </a:p>
          <a:p>
            <a:pPr algn="ctr">
              <a:buNone/>
            </a:pP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7" name="Picture 3" descr="D:\Работа\АЛИЯ\ПРЕЗЕНТАЦИИ ГОРОДА\в Казань\IMG_766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6" t="-1" r="10182" b="7033"/>
          <a:stretch/>
        </p:blipFill>
        <p:spPr bwMode="auto">
          <a:xfrm>
            <a:off x="7379983" y="4000805"/>
            <a:ext cx="1656513" cy="278092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179512" y="3356992"/>
            <a:ext cx="2411759" cy="277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spAutoFit/>
          </a:bodyPr>
          <a:lstStyle/>
          <a:p>
            <a:pPr algn="just"/>
            <a:r>
              <a:rPr lang="ru-RU" sz="15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5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«Несказанно рад, что удалось побывать в этом удивительном городе и этом уникальном музее. Здесь чувствуется дух прежних эпох. Огромное спасибо сотрудникам музея, которые с трепетной любовью относятся к истории семьи Шишкиных». </a:t>
            </a:r>
          </a:p>
          <a:p>
            <a:pPr algn="r"/>
            <a:r>
              <a:rPr lang="ru-RU" sz="1450" b="1" i="1" dirty="0" smtClean="0">
                <a:solidFill>
                  <a:schemeClr val="bg2">
                    <a:lumMod val="25000"/>
                  </a:schemeClr>
                </a:solidFill>
              </a:rPr>
              <a:t>О. Петри, Финляндия</a:t>
            </a:r>
            <a:endParaRPr lang="ru-RU" sz="145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827584" y="980728"/>
            <a:ext cx="7452828" cy="830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sp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Иван Иванович Шишкин (1832-1898) –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великий русский художник-пейзажист </a:t>
            </a:r>
          </a:p>
        </p:txBody>
      </p:sp>
      <p:sp>
        <p:nvSpPr>
          <p:cNvPr id="11" name="Прямоугольник 4"/>
          <p:cNvSpPr>
            <a:spLocks noChangeArrowheads="1"/>
          </p:cNvSpPr>
          <p:nvPr/>
        </p:nvSpPr>
        <p:spPr bwMode="auto">
          <a:xfrm>
            <a:off x="5076056" y="3657250"/>
            <a:ext cx="3599864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Родился в Елабуге и провел здесь свои юные годы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D:\Работа\АЛИЯ\ПРЕЗЕНТАЦИИ ГОРОДА\в Казань\1692334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271" y="1826858"/>
            <a:ext cx="1728192" cy="262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1т"/>
          <p:cNvPicPr>
            <a:picLocks noChangeAspect="1" noChangeArrowheads="1"/>
          </p:cNvPicPr>
          <p:nvPr/>
        </p:nvPicPr>
        <p:blipFill rotWithShape="1">
          <a:blip r:embed="rId8" cstate="email">
            <a:lum bright="6000"/>
          </a:blip>
          <a:srcRect l="9269" r="5120"/>
          <a:stretch/>
        </p:blipFill>
        <p:spPr bwMode="auto">
          <a:xfrm>
            <a:off x="4499435" y="1912122"/>
            <a:ext cx="2238265" cy="174994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Picture 12" descr="12"/>
          <p:cNvPicPr>
            <a:picLocks noChangeAspect="1" noChangeArrowheads="1"/>
          </p:cNvPicPr>
          <p:nvPr/>
        </p:nvPicPr>
        <p:blipFill rotWithShape="1">
          <a:blip r:embed="rId9" cstate="email"/>
          <a:srcRect t="5187" b="1013"/>
          <a:stretch/>
        </p:blipFill>
        <p:spPr bwMode="auto">
          <a:xfrm>
            <a:off x="3269261" y="4539441"/>
            <a:ext cx="3318964" cy="224229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Picture 10" descr="20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342189" y="1833194"/>
            <a:ext cx="2069571" cy="159580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Picture 9" descr="21"/>
          <p:cNvPicPr>
            <a:picLocks noChangeAspect="1" noChangeArrowheads="1"/>
          </p:cNvPicPr>
          <p:nvPr/>
        </p:nvPicPr>
        <p:blipFill>
          <a:blip r:embed="rId11" cstate="email"/>
          <a:stretch>
            <a:fillRect/>
          </a:stretch>
        </p:blipFill>
        <p:spPr bwMode="auto">
          <a:xfrm>
            <a:off x="6871594" y="1910283"/>
            <a:ext cx="2211862" cy="1746967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38656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Содержимое 2"/>
          <p:cNvSpPr>
            <a:spLocks noGrp="1"/>
          </p:cNvSpPr>
          <p:nvPr>
            <p:ph idx="1"/>
          </p:nvPr>
        </p:nvSpPr>
        <p:spPr>
          <a:xfrm>
            <a:off x="4716016" y="359163"/>
            <a:ext cx="4392487" cy="532656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2400" b="1" dirty="0">
                <a:solidFill>
                  <a:schemeClr val="bg1"/>
                </a:solidFill>
              </a:rPr>
              <a:t>«В их именах величие России»</a:t>
            </a: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3059832" y="88032"/>
            <a:ext cx="5904656" cy="388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r">
              <a:buFont typeface="Arial" pitchFamily="34" charset="0"/>
              <a:buNone/>
            </a:pP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283341" y="1052736"/>
            <a:ext cx="7969179" cy="830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sp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Владимир Михайлович Бехтерев (1857-1927) –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выдающийся психоневролог и нейрохирург </a:t>
            </a:r>
          </a:p>
        </p:txBody>
      </p:sp>
      <p:pic>
        <p:nvPicPr>
          <p:cNvPr id="9" name="Picture 11" descr="Бехтерев"/>
          <p:cNvPicPr>
            <a:picLocks noChangeAspect="1" noChangeArrowheads="1"/>
          </p:cNvPicPr>
          <p:nvPr/>
        </p:nvPicPr>
        <p:blipFill rotWithShape="1">
          <a:blip r:embed="rId6" cstate="email"/>
          <a:srcRect t="4191"/>
          <a:stretch/>
        </p:blipFill>
        <p:spPr bwMode="auto">
          <a:xfrm>
            <a:off x="123587" y="1345435"/>
            <a:ext cx="1840040" cy="2555583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Прямоугольник 4"/>
          <p:cNvSpPr>
            <a:spLocks noChangeArrowheads="1"/>
          </p:cNvSpPr>
          <p:nvPr/>
        </p:nvSpPr>
        <p:spPr bwMode="auto">
          <a:xfrm>
            <a:off x="-9627" y="3980345"/>
            <a:ext cx="2106469" cy="2031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Родился в селе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Сарали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Елабужского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уезда – ныне 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село 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Бехтерево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Елабужского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района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3" descr="\\Krasikova\для всех\Доклады\фото, слайды\secondDay02_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8" r="23339" b="15472"/>
          <a:stretch/>
        </p:blipFill>
        <p:spPr bwMode="auto">
          <a:xfrm>
            <a:off x="2987824" y="2132856"/>
            <a:ext cx="3764022" cy="217714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D:\Работа\АЛИЯ\ПРЕЗЕНТАЦИИ ГОРОДА\в Казань\244086-26fc2-27173407-m750x74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24" r="20088" b="5479"/>
          <a:stretch/>
        </p:blipFill>
        <p:spPr bwMode="auto">
          <a:xfrm>
            <a:off x="7337913" y="2094724"/>
            <a:ext cx="1685794" cy="225340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G:\Admin\Мои документы\ФОТО\ЕГМЗ\новый презентационный  фильм\024.jpg"/>
          <p:cNvPicPr>
            <a:picLocks noChangeAspect="1" noChangeArrowheads="1"/>
          </p:cNvPicPr>
          <p:nvPr/>
        </p:nvPicPr>
        <p:blipFill rotWithShape="1">
          <a:blip r:embed="rId9" cstate="email"/>
          <a:srcRect t="3265" b="8197"/>
          <a:stretch/>
        </p:blipFill>
        <p:spPr bwMode="auto">
          <a:xfrm>
            <a:off x="2195736" y="4474015"/>
            <a:ext cx="3266593" cy="216913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Picture 4" descr="G:\Admin\Мои документы\ФОТО\ЕГМЗ\новый презентационный  фильм\022.jp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652120" y="4474015"/>
            <a:ext cx="3371587" cy="216913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69981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Содержимое 2"/>
          <p:cNvSpPr>
            <a:spLocks noGrp="1"/>
          </p:cNvSpPr>
          <p:nvPr>
            <p:ph idx="1"/>
          </p:nvPr>
        </p:nvSpPr>
        <p:spPr>
          <a:xfrm>
            <a:off x="4572000" y="359163"/>
            <a:ext cx="4529642" cy="532656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2400" b="1" dirty="0">
                <a:solidFill>
                  <a:schemeClr val="bg1"/>
                </a:solidFill>
              </a:rPr>
              <a:t>«В их именах величие России»</a:t>
            </a:r>
          </a:p>
          <a:p>
            <a:pPr algn="ctr">
              <a:buNone/>
            </a:pP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7" name="Picture 4" descr="1б"/>
          <p:cNvPicPr>
            <a:picLocks noChangeAspect="1" noChangeArrowheads="1"/>
          </p:cNvPicPr>
          <p:nvPr/>
        </p:nvPicPr>
        <p:blipFill rotWithShape="1">
          <a:blip r:embed="rId6" cstate="email">
            <a:lum bright="12000"/>
          </a:blip>
          <a:srcRect t="10480" b="5817"/>
          <a:stretch/>
        </p:blipFill>
        <p:spPr bwMode="auto">
          <a:xfrm>
            <a:off x="5537246" y="2441475"/>
            <a:ext cx="3384376" cy="209353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6" descr="6"/>
          <p:cNvPicPr>
            <a:picLocks noChangeAspect="1" noChangeArrowheads="1"/>
          </p:cNvPicPr>
          <p:nvPr/>
        </p:nvPicPr>
        <p:blipFill rotWithShape="1">
          <a:blip r:embed="rId7" cstate="email">
            <a:lum bright="12000"/>
          </a:blip>
          <a:srcRect t="6030" b="9207"/>
          <a:stretch/>
        </p:blipFill>
        <p:spPr bwMode="auto">
          <a:xfrm>
            <a:off x="1920493" y="4711012"/>
            <a:ext cx="3305094" cy="210236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Picture 7" descr="17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920493" y="2441475"/>
            <a:ext cx="3305094" cy="209352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639214" y="1124744"/>
            <a:ext cx="7504785" cy="1200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Надежда  Андреевна Дурова (1783-1866) – 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первая русская женщина-офицер, участница военной кампании 1812 года</a:t>
            </a:r>
          </a:p>
        </p:txBody>
      </p:sp>
      <p:pic>
        <p:nvPicPr>
          <p:cNvPr id="11" name="Picture 6" descr="042 для коллажа (5)"/>
          <p:cNvPicPr>
            <a:picLocks noChangeAspect="1" noChangeArrowheads="1"/>
          </p:cNvPicPr>
          <p:nvPr/>
        </p:nvPicPr>
        <p:blipFill rotWithShape="1">
          <a:blip r:embed="rId9" cstate="email"/>
          <a:srcRect t="9424" b="7590"/>
          <a:stretch/>
        </p:blipFill>
        <p:spPr bwMode="auto">
          <a:xfrm>
            <a:off x="5537246" y="4653137"/>
            <a:ext cx="3384376" cy="21602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Picture 5" descr="067"/>
          <p:cNvPicPr>
            <a:picLocks noChangeAspect="1" noChangeArrowheads="1"/>
          </p:cNvPicPr>
          <p:nvPr/>
        </p:nvPicPr>
        <p:blipFill rotWithShape="1">
          <a:blip r:embed="rId10" cstate="email">
            <a:grayscl/>
          </a:blip>
          <a:srcRect b="12756"/>
          <a:stretch/>
        </p:blipFill>
        <p:spPr bwMode="auto">
          <a:xfrm>
            <a:off x="77874" y="1239895"/>
            <a:ext cx="1519455" cy="205139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7" name="Прямоугольник 4"/>
          <p:cNvSpPr>
            <a:spLocks noChangeArrowheads="1"/>
          </p:cNvSpPr>
          <p:nvPr/>
        </p:nvSpPr>
        <p:spPr bwMode="auto">
          <a:xfrm>
            <a:off x="-62498" y="3257749"/>
            <a:ext cx="1800200" cy="255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Прожила в Елабуге 30 последних лет своей жизни, была похоронена на Троицком кладбище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737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Растр в стр 16-21 Уланы, М"/>
          <p:cNvPicPr>
            <a:picLocks noChangeAspect="1" noChangeArrowheads="1"/>
          </p:cNvPicPr>
          <p:nvPr/>
        </p:nvPicPr>
        <p:blipFill>
          <a:blip r:embed="rId6" cstate="email">
            <a:lum bright="6000"/>
          </a:blip>
          <a:srcRect/>
          <a:stretch>
            <a:fillRect/>
          </a:stretch>
        </p:blipFill>
        <p:spPr bwMode="auto">
          <a:xfrm>
            <a:off x="2524808" y="1896192"/>
            <a:ext cx="3055303" cy="229029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4" descr="2"/>
          <p:cNvPicPr>
            <a:picLocks noChangeAspect="1" noChangeArrowheads="1"/>
          </p:cNvPicPr>
          <p:nvPr/>
        </p:nvPicPr>
        <p:blipFill>
          <a:blip r:embed="rId7" cstate="email">
            <a:lum bright="18000" contrast="42000"/>
          </a:blip>
          <a:srcRect/>
          <a:stretch>
            <a:fillRect/>
          </a:stretch>
        </p:blipFill>
        <p:spPr bwMode="auto">
          <a:xfrm>
            <a:off x="5831874" y="1896192"/>
            <a:ext cx="3060606" cy="229677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Picture 5" descr="027а"/>
          <p:cNvPicPr>
            <a:picLocks noChangeAspect="1" noChangeArrowheads="1"/>
          </p:cNvPicPr>
          <p:nvPr/>
        </p:nvPicPr>
        <p:blipFill>
          <a:blip r:embed="rId8" cstate="email">
            <a:lum contrast="12000"/>
          </a:blip>
          <a:srcRect/>
          <a:stretch>
            <a:fillRect/>
          </a:stretch>
        </p:blipFill>
        <p:spPr bwMode="auto">
          <a:xfrm>
            <a:off x="2524807" y="4437111"/>
            <a:ext cx="3055304" cy="229282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2" descr="G:\Admin\Мои документы\ФОТО\ЕГМЗ\новый презентационный  фильм\042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831874" y="4457506"/>
            <a:ext cx="3060606" cy="2295454"/>
          </a:xfrm>
          <a:prstGeom prst="rect">
            <a:avLst/>
          </a:prstGeom>
          <a:noFill/>
        </p:spPr>
      </p:pic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2194486" y="1013860"/>
            <a:ext cx="6372200" cy="830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sp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Марина Ивановна Цветаева (1892-1941) – 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Поэт Серебряного века, символ эпохи</a:t>
            </a:r>
          </a:p>
        </p:txBody>
      </p:sp>
      <p:pic>
        <p:nvPicPr>
          <p:cNvPr id="14" name="Picture 4" descr="069"/>
          <p:cNvPicPr>
            <a:picLocks noChangeAspect="1" noChangeArrowheads="1"/>
          </p:cNvPicPr>
          <p:nvPr/>
        </p:nvPicPr>
        <p:blipFill>
          <a:blip r:embed="rId10" cstate="email">
            <a:grayscl/>
          </a:blip>
          <a:srcRect/>
          <a:stretch>
            <a:fillRect/>
          </a:stretch>
        </p:blipFill>
        <p:spPr bwMode="auto">
          <a:xfrm>
            <a:off x="474340" y="1265175"/>
            <a:ext cx="1634004" cy="204335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5" name="Прямоугольник 4"/>
          <p:cNvSpPr>
            <a:spLocks noChangeArrowheads="1"/>
          </p:cNvSpPr>
          <p:nvPr/>
        </p:nvSpPr>
        <p:spPr bwMode="auto">
          <a:xfrm>
            <a:off x="98918" y="3212976"/>
            <a:ext cx="2384849" cy="2862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Приехала в Елабугу в числе эвакуированных, через 10 дней добровольно ушла из жизни, была похоронена на Петропавловском кладбище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одержимое 2"/>
          <p:cNvSpPr txBox="1">
            <a:spLocks/>
          </p:cNvSpPr>
          <p:nvPr/>
        </p:nvSpPr>
        <p:spPr>
          <a:xfrm>
            <a:off x="4572000" y="359163"/>
            <a:ext cx="4529642" cy="53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Arial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«В их именах величие России»</a:t>
            </a:r>
          </a:p>
          <a:p>
            <a:pPr algn="ctr">
              <a:buFont typeface="Arial" pitchFamily="34" charset="0"/>
              <a:buNone/>
            </a:pP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755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Admin\Мои документы\ФОТО\новый презентационный  фильм\008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67440" y="1255579"/>
            <a:ext cx="2664296" cy="199822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3" descr="C:\Documents and Settings\Admin\Мои документы\ФОТО\новый презентационный  фильм\007.jpg"/>
          <p:cNvPicPr>
            <a:picLocks noChangeAspect="1" noChangeArrowheads="1"/>
          </p:cNvPicPr>
          <p:nvPr/>
        </p:nvPicPr>
        <p:blipFill rotWithShape="1">
          <a:blip r:embed="rId7" cstate="email"/>
          <a:srcRect t="7618"/>
          <a:stretch/>
        </p:blipFill>
        <p:spPr bwMode="auto">
          <a:xfrm>
            <a:off x="2915816" y="2169870"/>
            <a:ext cx="3168352" cy="219523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5922707" y="359163"/>
            <a:ext cx="3185797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ru-RU" sz="2400" b="1" dirty="0" err="1">
                <a:solidFill>
                  <a:schemeClr val="bg1"/>
                </a:solidFill>
              </a:rPr>
              <a:t>Елабужское</a:t>
            </a:r>
            <a:r>
              <a:rPr lang="ru-RU" sz="2400" b="1" dirty="0">
                <a:solidFill>
                  <a:schemeClr val="bg1"/>
                </a:solidFill>
              </a:rPr>
              <a:t> городище</a:t>
            </a:r>
          </a:p>
        </p:txBody>
      </p:sp>
      <p:pic>
        <p:nvPicPr>
          <p:cNvPr id="11" name="Picture 5" descr="G:\Admin\Мои документы\ФОТО\ЕГМЗ\новый презентационный  фильм\223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228184" y="1880828"/>
            <a:ext cx="2736304" cy="2052228"/>
          </a:xfrm>
          <a:prstGeom prst="rect">
            <a:avLst/>
          </a:prstGeom>
          <a:noFill/>
        </p:spPr>
      </p:pic>
      <p:pic>
        <p:nvPicPr>
          <p:cNvPr id="12" name="Picture 7" descr="G:\Admin\Мои документы\ФОТО\ЕГМЗ\новый презентационный  фильм\226.jpg"/>
          <p:cNvPicPr>
            <a:picLocks noChangeAspect="1" noChangeArrowheads="1"/>
          </p:cNvPicPr>
          <p:nvPr/>
        </p:nvPicPr>
        <p:blipFill rotWithShape="1">
          <a:blip r:embed="rId9" cstate="email"/>
          <a:srcRect t="7839"/>
          <a:stretch/>
        </p:blipFill>
        <p:spPr bwMode="auto">
          <a:xfrm>
            <a:off x="6192688" y="4897482"/>
            <a:ext cx="2771800" cy="191589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2898068" y="1075415"/>
            <a:ext cx="6228184" cy="769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spAutoFit/>
          </a:bodyPr>
          <a:lstStyle/>
          <a:p>
            <a:pPr algn="ctr">
              <a:defRPr/>
            </a:pPr>
            <a:r>
              <a:rPr lang="ru-RU" sz="2200" b="1" dirty="0" err="1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Елабужское</a:t>
            </a: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городище - единственный наземный памятник </a:t>
            </a:r>
            <a:r>
              <a:rPr lang="ru-RU" sz="2200" b="1" dirty="0" err="1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домонгольского</a:t>
            </a: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периода в Татарстане</a:t>
            </a:r>
          </a:p>
        </p:txBody>
      </p:sp>
      <p:pic>
        <p:nvPicPr>
          <p:cNvPr id="15" name="Picture 2" descr="G:\Admin\Мои документы\ФОТО\Городище Шишкина 3 шт. 2010\Растр в Три сюжета 2.jp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167440" y="3453206"/>
            <a:ext cx="1440160" cy="1944216"/>
          </a:xfrm>
          <a:prstGeom prst="rect">
            <a:avLst/>
          </a:prstGeom>
          <a:noFill/>
        </p:spPr>
      </p:pic>
      <p:sp>
        <p:nvSpPr>
          <p:cNvPr id="16" name="Прямоугольник 4"/>
          <p:cNvSpPr>
            <a:spLocks noChangeArrowheads="1"/>
          </p:cNvSpPr>
          <p:nvPr/>
        </p:nvSpPr>
        <p:spPr bwMode="auto">
          <a:xfrm>
            <a:off x="6154486" y="3863982"/>
            <a:ext cx="2737994" cy="1077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srgbClr val="C00000"/>
                </a:solidFill>
                <a:cs typeface="Times New Roman" pitchFamily="18" charset="0"/>
              </a:rPr>
              <a:t>Первая реконструкция башни проведена отцом художника  И.И. Шишкина - Иваном Шишкиным </a:t>
            </a:r>
            <a:endParaRPr lang="ru-RU" sz="16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2"/>
          <a:stretch/>
        </p:blipFill>
        <p:spPr bwMode="auto">
          <a:xfrm>
            <a:off x="1783125" y="4770720"/>
            <a:ext cx="4229035" cy="2042656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9430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3563888" y="448072"/>
            <a:ext cx="5544616" cy="3166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ru-RU" sz="2400" b="1" dirty="0">
                <a:solidFill>
                  <a:schemeClr val="bg1"/>
                </a:solidFill>
              </a:rPr>
              <a:t>Ежегодные мероприятия и праздники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827584" y="1095159"/>
            <a:ext cx="8468299" cy="461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Сабантуй – любимый праздник татарского народа</a:t>
            </a:r>
          </a:p>
        </p:txBody>
      </p:sp>
      <p:pic>
        <p:nvPicPr>
          <p:cNvPr id="9" name="Picture 1" descr="G:\Admin\Мои документы\ФОТО\благоустройство от биктимировой\DSC_4917.JPG"/>
          <p:cNvPicPr>
            <a:picLocks noChangeAspect="1" noChangeArrowheads="1"/>
          </p:cNvPicPr>
          <p:nvPr/>
        </p:nvPicPr>
        <p:blipFill rotWithShape="1">
          <a:blip r:embed="rId6" cstate="email"/>
          <a:srcRect l="4664" t="4603" r="6006"/>
          <a:stretch/>
        </p:blipFill>
        <p:spPr bwMode="auto">
          <a:xfrm>
            <a:off x="6120680" y="4158141"/>
            <a:ext cx="2901753" cy="2060709"/>
          </a:xfrm>
          <a:prstGeom prst="rect">
            <a:avLst/>
          </a:prstGeom>
          <a:noFill/>
        </p:spPr>
      </p:pic>
      <p:pic>
        <p:nvPicPr>
          <p:cNvPr id="11" name="Picture 3" descr="G:\Admin\Мои документы\ФОТО\благоустройство от биктимировой\DSC_4458.JPG"/>
          <p:cNvPicPr>
            <a:picLocks noChangeAspect="1" noChangeArrowheads="1"/>
          </p:cNvPicPr>
          <p:nvPr/>
        </p:nvPicPr>
        <p:blipFill rotWithShape="1">
          <a:blip r:embed="rId7" cstate="email"/>
          <a:srcRect l="3968"/>
          <a:stretch/>
        </p:blipFill>
        <p:spPr bwMode="auto">
          <a:xfrm>
            <a:off x="6120680" y="1654700"/>
            <a:ext cx="2915816" cy="224064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Picture 4" descr="G:\Admin\Мои документы\ФОТО\благоустройство от биктимировой\DSC_4464.JPG"/>
          <p:cNvPicPr>
            <a:picLocks noChangeAspect="1" noChangeArrowheads="1"/>
          </p:cNvPicPr>
          <p:nvPr/>
        </p:nvPicPr>
        <p:blipFill rotWithShape="1">
          <a:blip r:embed="rId8" cstate="email"/>
          <a:srcRect l="3582" t="4709"/>
          <a:stretch/>
        </p:blipFill>
        <p:spPr bwMode="auto">
          <a:xfrm>
            <a:off x="3163287" y="4158140"/>
            <a:ext cx="2855317" cy="206070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Picture 5" descr="G:\Admin\Мои документы\ФОТО\благоустройство от биктимировой\DSC_4508.JPG"/>
          <p:cNvPicPr>
            <a:picLocks noChangeAspect="1" noChangeArrowheads="1"/>
          </p:cNvPicPr>
          <p:nvPr/>
        </p:nvPicPr>
        <p:blipFill rotWithShape="1">
          <a:blip r:embed="rId9" cstate="email"/>
          <a:srcRect l="14972" t="757"/>
          <a:stretch/>
        </p:blipFill>
        <p:spPr bwMode="auto">
          <a:xfrm>
            <a:off x="3131840" y="1654700"/>
            <a:ext cx="2886764" cy="2240641"/>
          </a:xfrm>
          <a:prstGeom prst="rect">
            <a:avLst/>
          </a:prstGeom>
          <a:noFill/>
        </p:spPr>
      </p:pic>
      <p:pic>
        <p:nvPicPr>
          <p:cNvPr id="15" name="Picture 7" descr="G:\Admin\Мои документы\ФОТО\благоустройство от биктимировой\DSC_4766.JPG"/>
          <p:cNvPicPr>
            <a:picLocks noChangeAspect="1" noChangeArrowheads="1"/>
          </p:cNvPicPr>
          <p:nvPr/>
        </p:nvPicPr>
        <p:blipFill rotWithShape="1">
          <a:blip r:embed="rId10" cstate="email"/>
          <a:srcRect l="18845" t="13284" r="6395"/>
          <a:stretch/>
        </p:blipFill>
        <p:spPr bwMode="auto">
          <a:xfrm rot="16200000">
            <a:off x="661497" y="4294080"/>
            <a:ext cx="2721427" cy="2099182"/>
          </a:xfrm>
          <a:prstGeom prst="rect">
            <a:avLst/>
          </a:prstGeom>
          <a:noFill/>
        </p:spPr>
      </p:pic>
      <p:pic>
        <p:nvPicPr>
          <p:cNvPr id="16" name="Picture 8" descr="G:\Admin\Мои документы\ФОТО\благоустройство от биктимировой\DSC_4442.JPG"/>
          <p:cNvPicPr>
            <a:picLocks noChangeAspect="1" noChangeArrowheads="1"/>
          </p:cNvPicPr>
          <p:nvPr/>
        </p:nvPicPr>
        <p:blipFill rotWithShape="1">
          <a:blip r:embed="rId11" cstate="email"/>
          <a:srcRect l="2971" t="4956" r="5163"/>
          <a:stretch/>
        </p:blipFill>
        <p:spPr bwMode="auto">
          <a:xfrm>
            <a:off x="130629" y="1654699"/>
            <a:ext cx="2941172" cy="2240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005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2540732" y="980728"/>
            <a:ext cx="6423756" cy="52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Всероссийская Спасская ярмарка</a:t>
            </a:r>
          </a:p>
        </p:txBody>
      </p:sp>
      <p:pic>
        <p:nvPicPr>
          <p:cNvPr id="10" name="Picture 11" descr="P103046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408458" y="5004828"/>
            <a:ext cx="2440998" cy="180854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Picture 6" descr="эмблема спасской ярмарки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565516" y="1576211"/>
            <a:ext cx="1401383" cy="1758753"/>
          </a:xfrm>
          <a:prstGeom prst="rect">
            <a:avLst/>
          </a:prstGeom>
          <a:noFill/>
          <a:ln/>
        </p:spPr>
      </p:pic>
      <p:sp>
        <p:nvSpPr>
          <p:cNvPr id="13" name="Прямоугольник 12"/>
          <p:cNvSpPr/>
          <p:nvPr/>
        </p:nvSpPr>
        <p:spPr>
          <a:xfrm>
            <a:off x="321802" y="3356992"/>
            <a:ext cx="22322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IX</a:t>
            </a:r>
            <a:r>
              <a:rPr lang="ru-RU" b="1" dirty="0" smtClean="0">
                <a:solidFill>
                  <a:srgbClr val="C00000"/>
                </a:solidFill>
              </a:rPr>
              <a:t> Спасская ярмарка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собрала 165 000 гостей,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1300 участников в том числе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мастеров декоративно-прикладного искусства из 170 городов России и зарубежья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4" name="Picture 1" descr="G:\Admin\Мои документы\ФОТО\ЕГМЗ от 31_01_2013\Спасская ярмарка 2012 года\ярмарка-1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383182" y="3284984"/>
            <a:ext cx="2466274" cy="1632181"/>
          </a:xfrm>
          <a:prstGeom prst="rect">
            <a:avLst/>
          </a:prstGeom>
          <a:noFill/>
        </p:spPr>
      </p:pic>
      <p:pic>
        <p:nvPicPr>
          <p:cNvPr id="15" name="Picture 2" descr="G:\Admin\Мои документы\ФОТО\ЕГМЗ от 31_01_2013\Спасская ярмарка 2012 года\ярмарка-2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554050" y="1556792"/>
            <a:ext cx="3638130" cy="2448272"/>
          </a:xfrm>
          <a:prstGeom prst="rect">
            <a:avLst/>
          </a:prstGeom>
          <a:noFill/>
        </p:spPr>
      </p:pic>
      <p:pic>
        <p:nvPicPr>
          <p:cNvPr id="16" name="Picture 3" descr="G:\Admin\Мои документы\ФОТО\ЕГМЗ от 31_01_2013\Спасская ярмарка 2012 года\ярмарка-8.jp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365180" y="1556792"/>
            <a:ext cx="2484276" cy="1656184"/>
          </a:xfrm>
          <a:prstGeom prst="rect">
            <a:avLst/>
          </a:prstGeom>
          <a:noFill/>
        </p:spPr>
      </p:pic>
      <p:pic>
        <p:nvPicPr>
          <p:cNvPr id="17" name="Picture 4" descr="G:\Admin\Мои документы\ФОТО\ЕГМЗ от 31_01_2013\Спасская ярмарка 2012 года\ярмарка-10.jp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2554050" y="4185084"/>
            <a:ext cx="3618402" cy="2412268"/>
          </a:xfrm>
          <a:prstGeom prst="rect">
            <a:avLst/>
          </a:prstGeom>
          <a:noFill/>
        </p:spPr>
      </p:pic>
      <p:sp>
        <p:nvSpPr>
          <p:cNvPr id="19" name="Содержимое 2"/>
          <p:cNvSpPr txBox="1">
            <a:spLocks/>
          </p:cNvSpPr>
          <p:nvPr/>
        </p:nvSpPr>
        <p:spPr>
          <a:xfrm>
            <a:off x="3779912" y="448072"/>
            <a:ext cx="5400600" cy="3166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ru-RU" sz="2400" b="1" dirty="0">
                <a:solidFill>
                  <a:schemeClr val="bg1"/>
                </a:solidFill>
              </a:rPr>
              <a:t>Ежегодные мероприятия и праздники</a:t>
            </a:r>
          </a:p>
        </p:txBody>
      </p:sp>
    </p:spTree>
    <p:extLst>
      <p:ext uri="{BB962C8B-B14F-4D97-AF65-F5344CB8AC3E}">
        <p14:creationId xmlns:p14="http://schemas.microsoft.com/office/powerpoint/2010/main" val="1371263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9408" y="1023151"/>
            <a:ext cx="6624736" cy="461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Всероссийский фестиваль колокольного звона</a:t>
            </a:r>
          </a:p>
        </p:txBody>
      </p:sp>
      <p:pic>
        <p:nvPicPr>
          <p:cNvPr id="9" name="Picture 6" descr="DSC02223"/>
          <p:cNvPicPr>
            <a:picLocks noChangeAspect="1" noChangeArrowheads="1"/>
          </p:cNvPicPr>
          <p:nvPr/>
        </p:nvPicPr>
        <p:blipFill rotWithShape="1">
          <a:blip r:embed="rId6" cstate="email"/>
          <a:srcRect l="6748" b="21100"/>
          <a:stretch/>
        </p:blipFill>
        <p:spPr bwMode="auto">
          <a:xfrm>
            <a:off x="827584" y="1479781"/>
            <a:ext cx="3907145" cy="2538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G:\Admin\Мои документы\ФОТО\ЕГМЗ\новый презентационный  фильм\116.jpg"/>
          <p:cNvPicPr>
            <a:picLocks noChangeAspect="1" noChangeArrowheads="1"/>
          </p:cNvPicPr>
          <p:nvPr/>
        </p:nvPicPr>
        <p:blipFill rotWithShape="1">
          <a:blip r:embed="rId7" cstate="email"/>
          <a:srcRect b="5733"/>
          <a:stretch/>
        </p:blipFill>
        <p:spPr bwMode="auto">
          <a:xfrm>
            <a:off x="4931797" y="1457198"/>
            <a:ext cx="3716013" cy="2547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6" descr="G:\Admin\Мои документы\ФОТО\ЕГМЗ от 31_01_2013\Спасская ярмарка 2012 года\Фестиваль-колокольного.jpg"/>
          <p:cNvPicPr>
            <a:picLocks noChangeAspect="1" noChangeArrowheads="1"/>
          </p:cNvPicPr>
          <p:nvPr/>
        </p:nvPicPr>
        <p:blipFill rotWithShape="1">
          <a:blip r:embed="rId8" cstate="email"/>
          <a:srcRect t="4927"/>
          <a:stretch/>
        </p:blipFill>
        <p:spPr bwMode="auto">
          <a:xfrm>
            <a:off x="827583" y="4325974"/>
            <a:ext cx="3907145" cy="2484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908968" y="3861048"/>
            <a:ext cx="7799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В 2016 году </a:t>
            </a:r>
            <a:r>
              <a:rPr lang="ru-RU" sz="2800" b="1" dirty="0" smtClean="0">
                <a:solidFill>
                  <a:srgbClr val="C00000"/>
                </a:solidFill>
              </a:rPr>
              <a:t>76</a:t>
            </a:r>
            <a:r>
              <a:rPr lang="ru-RU" sz="2400" b="1" dirty="0" smtClean="0">
                <a:solidFill>
                  <a:srgbClr val="C00000"/>
                </a:solidFill>
              </a:rPr>
              <a:t> участников из </a:t>
            </a:r>
            <a:r>
              <a:rPr lang="ru-RU" sz="2800" b="1" dirty="0" smtClean="0">
                <a:solidFill>
                  <a:srgbClr val="C00000"/>
                </a:solidFill>
              </a:rPr>
              <a:t>32</a:t>
            </a:r>
            <a:r>
              <a:rPr lang="ru-RU" sz="2400" b="1" dirty="0" smtClean="0">
                <a:solidFill>
                  <a:srgbClr val="C00000"/>
                </a:solidFill>
              </a:rPr>
              <a:t> городов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3" name="Picture 2" descr="G:\Admin\Мои документы\ФОТО\ЕГМЗ\новый презентационный  фильм\132.jpg"/>
          <p:cNvPicPr>
            <a:picLocks noChangeAspect="1" noChangeArrowheads="1"/>
          </p:cNvPicPr>
          <p:nvPr/>
        </p:nvPicPr>
        <p:blipFill rotWithShape="1">
          <a:blip r:embed="rId9" cstate="email"/>
          <a:srcRect b="8235"/>
          <a:stretch/>
        </p:blipFill>
        <p:spPr bwMode="auto">
          <a:xfrm>
            <a:off x="4931798" y="4384268"/>
            <a:ext cx="3716012" cy="2480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Содержимое 2"/>
          <p:cNvSpPr txBox="1">
            <a:spLocks/>
          </p:cNvSpPr>
          <p:nvPr/>
        </p:nvSpPr>
        <p:spPr>
          <a:xfrm>
            <a:off x="3779912" y="448072"/>
            <a:ext cx="5400600" cy="3166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ru-RU" sz="2400" b="1" dirty="0">
                <a:solidFill>
                  <a:schemeClr val="bg1"/>
                </a:solidFill>
              </a:rPr>
              <a:t>Ежегодные мероприятия и праздники</a:t>
            </a:r>
          </a:p>
        </p:txBody>
      </p:sp>
    </p:spTree>
    <p:extLst>
      <p:ext uri="{BB962C8B-B14F-4D97-AF65-F5344CB8AC3E}">
        <p14:creationId xmlns:p14="http://schemas.microsoft.com/office/powerpoint/2010/main" val="275354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5675073" y="354360"/>
            <a:ext cx="3433431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ru-RU" sz="2400" b="1" dirty="0">
                <a:solidFill>
                  <a:schemeClr val="bg1"/>
                </a:solidFill>
              </a:rPr>
              <a:t>Современное развитие</a:t>
            </a:r>
          </a:p>
        </p:txBody>
      </p:sp>
      <p:pic>
        <p:nvPicPr>
          <p:cNvPr id="8" name="Picture 2" descr="http://www.sportkreslo.ru/data/portfolio/works/1/stadion_elabuga.jpg"/>
          <p:cNvPicPr>
            <a:picLocks noChangeAspect="1" noChangeArrowheads="1"/>
          </p:cNvPicPr>
          <p:nvPr/>
        </p:nvPicPr>
        <p:blipFill rotWithShape="1">
          <a:blip r:embed="rId6" cstate="email"/>
          <a:srcRect t="9339" b="6179"/>
          <a:stretch/>
        </p:blipFill>
        <p:spPr bwMode="auto">
          <a:xfrm>
            <a:off x="3156877" y="3200151"/>
            <a:ext cx="2927291" cy="1821623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AutoShape 6" descr="http://tonkosti.ru/images/b/b2/%D0%90%D0%BB%D0%B0%D0%B1%D1%83%D0%B3%D0%B0_%D0%A1%D0%B8%D1%82%D0%B8_%D0%95%D0%BB%D0%B0%D0%B1%D1%83%D0%B3%D0%B0.jpg"/>
          <p:cNvSpPr>
            <a:spLocks noChangeAspect="1" noChangeArrowheads="1"/>
          </p:cNvSpPr>
          <p:nvPr/>
        </p:nvSpPr>
        <p:spPr bwMode="auto">
          <a:xfrm>
            <a:off x="683568" y="2132857"/>
            <a:ext cx="3492549" cy="230425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10" descr="http://tour.volgawolga.ru/wp-content/uploads/2012/01/elabuga_fontan.jpg"/>
          <p:cNvPicPr>
            <a:picLocks noChangeAspect="1" noChangeArrowheads="1"/>
          </p:cNvPicPr>
          <p:nvPr/>
        </p:nvPicPr>
        <p:blipFill rotWithShape="1">
          <a:blip r:embed="rId7" cstate="email"/>
          <a:srcRect b="5981"/>
          <a:stretch/>
        </p:blipFill>
        <p:spPr bwMode="auto">
          <a:xfrm>
            <a:off x="3181575" y="5057452"/>
            <a:ext cx="2902593" cy="1827932"/>
          </a:xfrm>
          <a:prstGeom prst="rect">
            <a:avLst/>
          </a:prstGeom>
          <a:noFill/>
          <a:effectLst/>
        </p:spPr>
      </p:pic>
      <p:pic>
        <p:nvPicPr>
          <p:cNvPr id="12" name="Рисунок 11" descr="http://tatfrontu.ru/sites/default/files/styles/news_350x350/public/2015/12/29/p1010033_h11111.jpg?itok=xsdDRMek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7"/>
          <a:stretch/>
        </p:blipFill>
        <p:spPr bwMode="auto">
          <a:xfrm>
            <a:off x="6198918" y="4670028"/>
            <a:ext cx="2873073" cy="221535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Рисунок 12" descr="http://elabuga.bezformata.ru/content/image187717691.jpg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0" t="2714" r="10651" b="7251"/>
          <a:stretch/>
        </p:blipFill>
        <p:spPr bwMode="auto">
          <a:xfrm>
            <a:off x="71502" y="3200151"/>
            <a:ext cx="2988330" cy="3657849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2" descr="\\Krasikova\для всех\Хабаровск\Пионерский парк (1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224" y="1209855"/>
            <a:ext cx="2914943" cy="193111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Картинки по запросу елабуга фото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6" y="1244053"/>
            <a:ext cx="3023726" cy="185179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\\Krasikova\для всех\Хабаровск\полицмейстер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1"/>
          <a:stretch/>
        </p:blipFill>
        <p:spPr bwMode="auto">
          <a:xfrm>
            <a:off x="6186447" y="1226871"/>
            <a:ext cx="2885544" cy="335425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27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\\Krasikova\для всех\наградное ЕГЕ\142409735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80" y="1236582"/>
            <a:ext cx="2472928" cy="248045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7" name="Прямоугольник 16"/>
          <p:cNvSpPr/>
          <p:nvPr/>
        </p:nvSpPr>
        <p:spPr>
          <a:xfrm>
            <a:off x="2987824" y="1052736"/>
            <a:ext cx="6048672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Уважаемые инвесторы!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Хотелось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бы, прежде всего, искренне поблагодарить Вас за интерес к нашей территории. 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Сегодня Елабуга – один из наиболее перспективных и привлекательных городов России. Выгодное географическое  расположение, развитая транспортная и инженерная инфраструктура, благоприятный  климат  помогает  нам  сохранять  статус  привлекательного  для  инвесторов  района. 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Уже многие годы основной целью нашей деятельности является создание в Елабуге условий для комфортного  проживания, посещения, реализации творческого потенциала и успешного ведения бизнеса. И на этом пути очень важно быть адекватным, постоянно соизмерять и синхронизировать возможности  территории и интересы инвесторов. В связи с этим мы изучаем позитивный опыт и пытаемся системно использовать его в нашей работе, постоянно открывая для себя новые перспективы развития города. 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51520" y="3645024"/>
            <a:ext cx="8784976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Сегодня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значительный инвестиционный потенциал сосредоточен в создании и развитии 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промышленных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производств, сельского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хозяйства, предприятий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сфере 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туризма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 отдыха. Особое место  занимают  инновационные 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производства  с  применением  новейших  технологий.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   Мы готовы оказать содействие инвесторам в реализации самых разных начинаний: от сопровождения проекта до предоставления льгот и преференций в зависимости от степени соответствия проектов приоритетам развития территории и   гарантируем  создание  оптимальных  условий  для  успешного  ведения  бизнеса:  оперативное  решение  вопросов,  прозрачность  процессов,  открытый  диалог.   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  Надеемся, что Ваши проекты станут неотъемлемой успешной составной частью единого проекта развития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Елабужского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муниципального района.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  Приглашаем  Вас  к  долгосрочному  и  взаимовыгодному  сотрудничеству.  Убежден,  что  Елабуга  откроет  новые  горизонты  для  развития  Вашего  бизнеса.		 </a:t>
            </a:r>
          </a:p>
          <a:p>
            <a:pPr algn="r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уважением, Емельянов Геннадий Егорович,</a:t>
            </a:r>
          </a:p>
          <a:p>
            <a:pPr algn="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Глава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Елабужского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муниципального района, мэр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г.Елабуга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1908973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IMG_0195"/>
          <p:cNvPicPr>
            <a:picLocks noChangeAspect="1" noChangeArrowheads="1"/>
          </p:cNvPicPr>
          <p:nvPr/>
        </p:nvPicPr>
        <p:blipFill rotWithShape="1">
          <a:blip r:embed="rId6" cstate="print">
            <a:lum bright="12000" contrast="18000"/>
          </a:blip>
          <a:srcRect l="34834" t="5838"/>
          <a:stretch/>
        </p:blipFill>
        <p:spPr bwMode="auto">
          <a:xfrm>
            <a:off x="6516216" y="4178301"/>
            <a:ext cx="2267782" cy="2596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185"/>
          <p:cNvPicPr>
            <a:picLocks noChangeAspect="1" noChangeArrowheads="1"/>
          </p:cNvPicPr>
          <p:nvPr/>
        </p:nvPicPr>
        <p:blipFill rotWithShape="1">
          <a:blip r:embed="rId7" cstate="print">
            <a:lum bright="12000" contrast="18000"/>
          </a:blip>
          <a:srcRect l="7132"/>
          <a:stretch/>
        </p:blipFill>
        <p:spPr bwMode="auto">
          <a:xfrm>
            <a:off x="43384" y="3212976"/>
            <a:ext cx="2584400" cy="1596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 rotWithShape="1">
          <a:blip r:embed="rId8" cstate="print">
            <a:lum bright="12000" contrast="18000"/>
          </a:blip>
          <a:srcRect r="1868"/>
          <a:stretch/>
        </p:blipFill>
        <p:spPr bwMode="auto">
          <a:xfrm>
            <a:off x="43384" y="5076270"/>
            <a:ext cx="2584399" cy="1700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Содержимое 2"/>
          <p:cNvSpPr txBox="1">
            <a:spLocks/>
          </p:cNvSpPr>
          <p:nvPr/>
        </p:nvSpPr>
        <p:spPr>
          <a:xfrm>
            <a:off x="3215556" y="365448"/>
            <a:ext cx="5904656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Arial" pitchFamily="34" charset="0"/>
              <a:buNone/>
            </a:pPr>
            <a:r>
              <a:rPr lang="ru-RU" sz="2400" b="1" dirty="0">
                <a:solidFill>
                  <a:schemeClr val="bg1"/>
                </a:solidFill>
              </a:rPr>
              <a:t>Гостиничная инфраструктура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615018"/>
              </p:ext>
            </p:extLst>
          </p:nvPr>
        </p:nvGraphicFramePr>
        <p:xfrm>
          <a:off x="3059832" y="1842815"/>
          <a:ext cx="5832668" cy="2240250"/>
        </p:xfrm>
        <a:graphic>
          <a:graphicData uri="http://schemas.openxmlformats.org/drawingml/2006/table">
            <a:tbl>
              <a:tblPr/>
              <a:tblGrid>
                <a:gridCol w="436156"/>
                <a:gridCol w="2143820"/>
                <a:gridCol w="1626346"/>
                <a:gridCol w="1626346"/>
              </a:tblGrid>
              <a:tr h="4480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№ </a:t>
                      </a:r>
                      <a:r>
                        <a:rPr lang="ru-RU" sz="1200" b="1" dirty="0" err="1"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1200" b="1" dirty="0" err="1"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 гостиничного комплекса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Количество номеров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Количество мест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240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«Тойма»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65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95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0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Алабуга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-сити»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266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40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«Визит»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93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188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0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«Майами»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34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0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Блэкбери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0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«Горка»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0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«Анна Мария»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0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Всего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297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632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Прямоугольник 4"/>
          <p:cNvSpPr>
            <a:spLocks noChangeArrowheads="1"/>
          </p:cNvSpPr>
          <p:nvPr/>
        </p:nvSpPr>
        <p:spPr bwMode="auto">
          <a:xfrm>
            <a:off x="2987824" y="980728"/>
            <a:ext cx="5832648" cy="769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spAutoFit/>
          </a:bodyPr>
          <a:lstStyle/>
          <a:p>
            <a:pPr algn="ctr">
              <a:defRPr/>
            </a:pP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7 гостиниц,</a:t>
            </a:r>
          </a:p>
          <a:p>
            <a:pPr algn="ctr">
              <a:defRPr/>
            </a:pP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в том числе бизнес отель, гостевой дом</a:t>
            </a:r>
            <a:endParaRPr lang="ru-RU" sz="2200" b="1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9" cstate="email">
            <a:lum bright="12000" contrast="18000"/>
          </a:blip>
          <a:srcRect/>
          <a:stretch>
            <a:fillRect/>
          </a:stretch>
        </p:blipFill>
        <p:spPr bwMode="auto">
          <a:xfrm>
            <a:off x="3081536" y="4532461"/>
            <a:ext cx="3024336" cy="2242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http://amtg-rus.ru/upload/catalog/goods/GD_Anna_Mariya3.jpg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5" b="21631"/>
          <a:stretch/>
        </p:blipFill>
        <p:spPr bwMode="auto">
          <a:xfrm>
            <a:off x="35496" y="1268760"/>
            <a:ext cx="2592287" cy="1773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28976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Содержимое 2"/>
          <p:cNvSpPr>
            <a:spLocks noGrp="1"/>
          </p:cNvSpPr>
          <p:nvPr>
            <p:ph idx="1"/>
          </p:nvPr>
        </p:nvSpPr>
        <p:spPr>
          <a:xfrm>
            <a:off x="7452320" y="404664"/>
            <a:ext cx="1656184" cy="532656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2400" b="1" dirty="0">
                <a:solidFill>
                  <a:schemeClr val="bg1"/>
                </a:solidFill>
              </a:rPr>
              <a:t>Отдых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52355"/>
              </p:ext>
            </p:extLst>
          </p:nvPr>
        </p:nvGraphicFramePr>
        <p:xfrm>
          <a:off x="3584184" y="1721429"/>
          <a:ext cx="5287999" cy="1707571"/>
        </p:xfrm>
        <a:graphic>
          <a:graphicData uri="http://schemas.openxmlformats.org/drawingml/2006/table">
            <a:tbl>
              <a:tblPr/>
              <a:tblGrid>
                <a:gridCol w="395427"/>
                <a:gridCol w="1913418"/>
                <a:gridCol w="1504680"/>
                <a:gridCol w="1474474"/>
              </a:tblGrid>
              <a:tr h="56919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№ п/п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 гостиничного комплекса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Количество номеров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Количество мест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94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База отдыха «Белая дача»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37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222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89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Санаторий-профилакторий «Космос» НГДУ «</a:t>
                      </a:r>
                      <a:r>
                        <a:rPr lang="ru-RU" sz="12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Прикамнефть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36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75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383146" y="1156682"/>
            <a:ext cx="77048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                 </a:t>
            </a: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Санаторий-профилакторий, база отдыха</a:t>
            </a:r>
          </a:p>
        </p:txBody>
      </p:sp>
      <p:pic>
        <p:nvPicPr>
          <p:cNvPr id="9" name="Picture 2" descr="http://specialist-kazan.ru/Images/lightbox/photos/ManPo6ThzI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688029"/>
            <a:ext cx="3384376" cy="174097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belaya-dacha.elabuga.info/netcat_files/1789/1778/5643582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9"/>
          <a:stretch/>
        </p:blipFill>
        <p:spPr bwMode="auto">
          <a:xfrm>
            <a:off x="35495" y="3516212"/>
            <a:ext cx="2048017" cy="171298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xn----gtbbstfderkfg7a8ef.xn--p1ai/images/catalog/belaa_daca/belaa_daca_4816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135" y="3516212"/>
            <a:ext cx="2167683" cy="171298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://www.tattravel.ru/images/stories/gostinizi/gelabuga/belaya_dacha_elabuga1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"/>
          <a:stretch/>
        </p:blipFill>
        <p:spPr bwMode="auto">
          <a:xfrm>
            <a:off x="2159731" y="5316630"/>
            <a:ext cx="2004837" cy="149674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://belaya-dacha.elabuga.info/netcat_files/mini/352/DSC0825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3" y="5321499"/>
            <a:ext cx="2057010" cy="149187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http://u01.komandirovka.bz/upload/save_file40/e9f/e9f9a7097efabc98f1ac3a64ba1e6e4b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516212"/>
            <a:ext cx="2859007" cy="171298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https://encrypted-tbn1.gstatic.com/images?q=tbn:ANd9GcSCmxN97drGQAuGGU9H8_z4AjDFH8keBIYYDUbrEsXnCOQvNPi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"/>
          <a:stretch/>
        </p:blipFill>
        <p:spPr bwMode="auto">
          <a:xfrm>
            <a:off x="4397483" y="3516212"/>
            <a:ext cx="1758693" cy="171298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http://ngdu.tatneft.ru/upload/%D0%BD%D0%B3%D0%B4%D1%83/%D1%81%D0%BF%20%D0%BE%D0%B7%D0%B4%20%D0%BA%D0%BE%D0%BC%D0%BF%202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322" y="5301208"/>
            <a:ext cx="1280966" cy="152090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http://ngdu.tatneft.ru/upload/%D0%BD%D0%B3%D0%B4%D1%83/%D1%81%D0%BF%20%D0%BE%D0%B7%D0%B4%20%D0%BA%D0%BE%D0%BC%D0%BF%205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287868"/>
            <a:ext cx="1622348" cy="152550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2" descr="http://ngdu.tatneft.ru/upload/%D0%BD%D0%B3%D0%B4%D1%83/%D1%81%D0%BF%20%D0%BE%D0%B7%D0%B4%20%D0%BA%D0%BE%D0%BC%D0%BF%206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126" y="5287868"/>
            <a:ext cx="1851992" cy="152550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http://volgatravel.ru/_content/_files/3650/belaya-da4a.gif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40880"/>
            <a:ext cx="1656184" cy="62813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666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3210099" y="376064"/>
            <a:ext cx="5904656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Arial" pitchFamily="34" charset="0"/>
              <a:buNone/>
            </a:pPr>
            <a:r>
              <a:rPr lang="ru-RU" sz="2400" b="1" dirty="0">
                <a:solidFill>
                  <a:schemeClr val="bg1"/>
                </a:solidFill>
              </a:rPr>
              <a:t>Развлекательная инфраструктура</a:t>
            </a:r>
          </a:p>
        </p:txBody>
      </p:sp>
      <p:sp>
        <p:nvSpPr>
          <p:cNvPr id="8" name="Прямоугольник 4"/>
          <p:cNvSpPr>
            <a:spLocks noChangeArrowheads="1"/>
          </p:cNvSpPr>
          <p:nvPr/>
        </p:nvSpPr>
        <p:spPr bwMode="auto">
          <a:xfrm>
            <a:off x="35496" y="3429000"/>
            <a:ext cx="2961174" cy="1323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2 развлекательных центра и кинотеатра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6 ресторанов и более 50 кафе и закусочных</a:t>
            </a:r>
            <a:endParaRPr lang="ru-RU" sz="20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040661" y="1176023"/>
            <a:ext cx="3007328" cy="160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 rotWithShape="1">
          <a:blip r:embed="rId7" cstate="email"/>
          <a:srcRect t="7904" b="2673"/>
          <a:stretch/>
        </p:blipFill>
        <p:spPr bwMode="auto">
          <a:xfrm>
            <a:off x="107504" y="4941168"/>
            <a:ext cx="5883291" cy="1868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 rotWithShape="1">
          <a:blip r:embed="rId8" cstate="email"/>
          <a:srcRect t="8634"/>
          <a:stretch/>
        </p:blipFill>
        <p:spPr bwMode="auto">
          <a:xfrm>
            <a:off x="3059832" y="2924944"/>
            <a:ext cx="2880320" cy="197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C:\Users\Chumakova\Desktop\72_big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2"/>
          <a:stretch/>
        </p:blipFill>
        <p:spPr bwMode="auto">
          <a:xfrm>
            <a:off x="98658" y="1230891"/>
            <a:ext cx="2817158" cy="2060848"/>
          </a:xfrm>
          <a:prstGeom prst="rect">
            <a:avLst/>
          </a:prstGeom>
          <a:ln>
            <a:noFill/>
          </a:ln>
          <a:effectLst/>
          <a:extLst/>
        </p:spPr>
      </p:pic>
      <p:pic>
        <p:nvPicPr>
          <p:cNvPr id="14" name="Picture 4" descr="http://amtg-rus.ru/upload/galleries/elabuga/restourants/Elabuga/Restoran_Elabug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674" y="5010132"/>
            <a:ext cx="2766962" cy="179919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6"/>
          <a:stretch/>
        </p:blipFill>
        <p:spPr bwMode="auto">
          <a:xfrm>
            <a:off x="6062574" y="2880710"/>
            <a:ext cx="2985415" cy="2018202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3059832" y="1202544"/>
            <a:ext cx="2880320" cy="1547204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5212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3071707" y="1111903"/>
            <a:ext cx="6084168" cy="44488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Образовательный потенциал территории</a:t>
            </a:r>
            <a:endParaRPr lang="ru-RU" sz="2400" b="1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35496" y="1620115"/>
            <a:ext cx="3113364" cy="4401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Елабужский институт Казанского федерального университета</a:t>
            </a:r>
          </a:p>
          <a:p>
            <a:pPr algn="just"/>
            <a:endParaRPr lang="ru-RU" sz="2000" b="1" dirty="0" smtClean="0">
              <a:solidFill>
                <a:srgbClr val="C00000"/>
              </a:solidFill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Елабужский политехнический колледж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ru-RU" sz="2000" b="1" dirty="0" smtClean="0">
              <a:solidFill>
                <a:srgbClr val="C00000"/>
              </a:solidFill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2000" b="1" dirty="0" err="1" smtClean="0">
                <a:solidFill>
                  <a:srgbClr val="C00000"/>
                </a:solidFill>
                <a:cs typeface="Times New Roman" pitchFamily="18" charset="0"/>
              </a:rPr>
              <a:t>Елабужское</a:t>
            </a:r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 медицинское училище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ru-RU" sz="2000" b="1" dirty="0" smtClean="0">
              <a:solidFill>
                <a:srgbClr val="C00000"/>
              </a:solidFill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Елабужский колледж культуры и искусств</a:t>
            </a:r>
            <a:endParaRPr lang="ru-RU" sz="20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3251219" y="404664"/>
            <a:ext cx="5904656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Arial" pitchFamily="34" charset="0"/>
              <a:buNone/>
            </a:pPr>
            <a:r>
              <a:rPr lang="ru-RU" sz="2400" b="1" dirty="0">
                <a:solidFill>
                  <a:schemeClr val="bg1"/>
                </a:solidFill>
              </a:rPr>
              <a:t>Образование</a:t>
            </a:r>
          </a:p>
        </p:txBody>
      </p:sp>
      <p:pic>
        <p:nvPicPr>
          <p:cNvPr id="15" name="Picture 2" descr="G:\Admin\Мои документы\ФОТО\ЕГМЗ\новый презентационный  фильм\084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160818" y="1657772"/>
            <a:ext cx="3266056" cy="2419300"/>
          </a:xfrm>
          <a:prstGeom prst="rect">
            <a:avLst/>
          </a:prstGeom>
          <a:noFill/>
        </p:spPr>
      </p:pic>
      <p:pic>
        <p:nvPicPr>
          <p:cNvPr id="16" name="Рисунок 4" descr="фото 022.jp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545252" y="1657772"/>
            <a:ext cx="2491244" cy="1601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C:\Users\Chumakova\Desktop\Osobnyaki-Elabugi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r="28350"/>
          <a:stretch/>
        </p:blipFill>
        <p:spPr bwMode="auto">
          <a:xfrm>
            <a:off x="3177838" y="4187299"/>
            <a:ext cx="3249036" cy="254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Chumakova\Desktop\eballug_college0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43"/>
          <a:stretch/>
        </p:blipFill>
        <p:spPr bwMode="auto">
          <a:xfrm>
            <a:off x="6516782" y="5085184"/>
            <a:ext cx="2491244" cy="169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Chumakova\Desktop\img145642807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448" y="3356992"/>
            <a:ext cx="2491244" cy="16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5337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8" t="29460" r="19894" b="1856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03848" y="376064"/>
            <a:ext cx="5904656" cy="532656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ru-RU" sz="2400" b="1" dirty="0">
                <a:solidFill>
                  <a:schemeClr val="bg1"/>
                </a:solidFill>
              </a:rPr>
              <a:t>Здравоохранение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email"/>
          <a:srcRect b="11377"/>
          <a:stretch/>
        </p:blipFill>
        <p:spPr bwMode="auto">
          <a:xfrm>
            <a:off x="3275856" y="1121245"/>
            <a:ext cx="2736677" cy="176858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 cstate="email"/>
          <a:srcRect l="4891" t="13763" r="4062"/>
          <a:stretch/>
        </p:blipFill>
        <p:spPr bwMode="auto">
          <a:xfrm>
            <a:off x="3275856" y="2965078"/>
            <a:ext cx="2736677" cy="1904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 descr="\\Timofeeva\для всех\Доклады\Доклад  главы 2013\Материалы для доклада\ФАП\IMG_8899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251318" y="2996952"/>
            <a:ext cx="2641162" cy="1838554"/>
          </a:xfrm>
          <a:prstGeom prst="rect">
            <a:avLst/>
          </a:prstGeom>
          <a:noFill/>
          <a:effectLst/>
        </p:spPr>
      </p:pic>
      <p:pic>
        <p:nvPicPr>
          <p:cNvPr id="8" name="Picture 5" descr="\\Timofeeva\для всех\Доклады\Доклад  главы 2013\Материалы для доклада\ФАП\IMG_8906.jpg"/>
          <p:cNvPicPr>
            <a:picLocks noChangeAspect="1" noChangeArrowheads="1"/>
          </p:cNvPicPr>
          <p:nvPr/>
        </p:nvPicPr>
        <p:blipFill rotWithShape="1">
          <a:blip r:embed="rId6" cstate="email"/>
          <a:srcRect t="10724"/>
          <a:stretch/>
        </p:blipFill>
        <p:spPr bwMode="auto">
          <a:xfrm>
            <a:off x="6251318" y="1121246"/>
            <a:ext cx="2641162" cy="1768584"/>
          </a:xfrm>
          <a:prstGeom prst="rect">
            <a:avLst/>
          </a:prstGeom>
          <a:noFill/>
          <a:effectLst/>
        </p:spPr>
      </p:pic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69144" y="2093980"/>
            <a:ext cx="2990314" cy="830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C00000"/>
                </a:solidFill>
                <a:cs typeface="Times New Roman" pitchFamily="18" charset="0"/>
              </a:rPr>
              <a:t> Учреждения здравоохранения</a:t>
            </a:r>
            <a:endParaRPr lang="ru-RU" sz="24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pic>
        <p:nvPicPr>
          <p:cNvPr id="11" name="Picture 4" descr="http://www.kolvent.ru/upload/iblock/9f2/elabuga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88988" y="3645024"/>
            <a:ext cx="2970470" cy="2232248"/>
          </a:xfrm>
          <a:prstGeom prst="rect">
            <a:avLst/>
          </a:prstGeom>
          <a:noFill/>
          <a:effectLst/>
        </p:spPr>
      </p:pic>
      <p:pic>
        <p:nvPicPr>
          <p:cNvPr id="12" name="Рисунок 11" descr="МРТ теперь и в Елабуге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1" b="10504"/>
          <a:stretch/>
        </p:blipFill>
        <p:spPr bwMode="auto">
          <a:xfrm>
            <a:off x="6251318" y="4925247"/>
            <a:ext cx="2641162" cy="182807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Picture 6" descr="http://122012.imgbb.ru/preview/c/IQRUFJkFPQZAU84bZgmx5A/470x260/roddom/80/806001/155/a730cd1df23cdb84079dd3ff2710454f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7" b="8766"/>
          <a:stretch/>
        </p:blipFill>
        <p:spPr bwMode="auto">
          <a:xfrm>
            <a:off x="3275856" y="4945861"/>
            <a:ext cx="2736677" cy="180746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7460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7812360" y="376064"/>
            <a:ext cx="1331640" cy="53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Arial" pitchFamily="34" charset="0"/>
              <a:buNone/>
            </a:pPr>
            <a:r>
              <a:rPr lang="ru-RU" sz="2400" b="1" dirty="0">
                <a:solidFill>
                  <a:schemeClr val="bg1"/>
                </a:solidFill>
              </a:rPr>
              <a:t>Спорт</a:t>
            </a:r>
          </a:p>
        </p:txBody>
      </p:sp>
      <p:sp>
        <p:nvSpPr>
          <p:cNvPr id="8" name="Прямоугольник 4"/>
          <p:cNvSpPr>
            <a:spLocks noChangeArrowheads="1"/>
          </p:cNvSpPr>
          <p:nvPr/>
        </p:nvSpPr>
        <p:spPr bwMode="auto">
          <a:xfrm>
            <a:off x="110756" y="2872127"/>
            <a:ext cx="3237108" cy="3293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srgbClr val="C00000"/>
                </a:solidFill>
                <a:cs typeface="Times New Roman" pitchFamily="18" charset="0"/>
              </a:rPr>
              <a:t>250 спортивных объектов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C00000"/>
                </a:solidFill>
                <a:cs typeface="Times New Roman" pitchFamily="18" charset="0"/>
              </a:rPr>
              <a:t>(3 стадиона, 67 плоскостных сооружений,  30 стандартных и 58 нестандартных спортивных залов,  4 крытых плавательных бассейна,  1 крытый легкоатлетический манеж, Ледовый дворец, 2 лыжных базы, 3 тира)</a:t>
            </a:r>
          </a:p>
          <a:p>
            <a:pPr algn="ctr">
              <a:defRPr/>
            </a:pPr>
            <a:endParaRPr lang="ru-RU" sz="1600" b="1" dirty="0" smtClean="0">
              <a:solidFill>
                <a:srgbClr val="C00000"/>
              </a:solidFill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cs typeface="Times New Roman" pitchFamily="18" charset="0"/>
              </a:rPr>
              <a:t>2010 год - VIII Всероссийские летние сельские спортивные игры (4000 спортсменов из 66 субъектов РФ)</a:t>
            </a:r>
            <a:endParaRPr lang="ru-RU" sz="16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pic>
        <p:nvPicPr>
          <p:cNvPr id="9" name="Picture 3" descr="G:\Admin\Мои документы\ФОТО\ЕГМЗ\новый презентационный  фильм\209.jpg"/>
          <p:cNvPicPr>
            <a:picLocks noChangeAspect="1" noChangeArrowheads="1"/>
          </p:cNvPicPr>
          <p:nvPr/>
        </p:nvPicPr>
        <p:blipFill rotWithShape="1">
          <a:blip r:embed="rId5" cstate="email"/>
          <a:srcRect b="13620"/>
          <a:stretch/>
        </p:blipFill>
        <p:spPr bwMode="auto">
          <a:xfrm>
            <a:off x="6382692" y="5121218"/>
            <a:ext cx="2651786" cy="171794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2" descr="C:\Users\SVETLANA K\Downloads\DSC_3739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" b="12612"/>
          <a:stretch/>
        </p:blipFill>
        <p:spPr bwMode="auto">
          <a:xfrm>
            <a:off x="6396814" y="1124744"/>
            <a:ext cx="2637663" cy="177431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\\Krasikova\для всех\Хабаровск\stad0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5"/>
          <a:stretch/>
        </p:blipFill>
        <p:spPr bwMode="auto">
          <a:xfrm>
            <a:off x="3345991" y="5121218"/>
            <a:ext cx="2905259" cy="173428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\\Krasikova\для всех\Хабаровск\SK03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81"/>
          <a:stretch/>
        </p:blipFill>
        <p:spPr bwMode="auto">
          <a:xfrm>
            <a:off x="3350803" y="1124744"/>
            <a:ext cx="2905259" cy="177431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\\Krasikova\для всех\Хабаровск\khlystovo004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1" t="4146" r="1184" b="4161"/>
          <a:stretch/>
        </p:blipFill>
        <p:spPr bwMode="auto">
          <a:xfrm>
            <a:off x="6382692" y="2996952"/>
            <a:ext cx="2651786" cy="196619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\\Krasikova\для всех\Хабаровск\khlystovo00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63" y="1124744"/>
            <a:ext cx="2652374" cy="168232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\\Krasikova\для всех\Хабаровск\khlystovo004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" r="52232" b="6599"/>
          <a:stretch/>
        </p:blipFill>
        <p:spPr bwMode="auto">
          <a:xfrm>
            <a:off x="3345991" y="2996951"/>
            <a:ext cx="2905259" cy="196619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00017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3200288" y="1052736"/>
            <a:ext cx="6084168" cy="64807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Динамика ввода жилья, тыс. кв.м</a:t>
            </a:r>
            <a:endParaRPr lang="ru-RU" sz="2400" b="1" dirty="0">
              <a:solidFill>
                <a:schemeClr val="tx2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3239344" y="404664"/>
            <a:ext cx="5904656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Arial" pitchFamily="34" charset="0"/>
              <a:buNone/>
            </a:pPr>
            <a:r>
              <a:rPr lang="ru-RU" sz="2400" b="1" dirty="0">
                <a:solidFill>
                  <a:schemeClr val="bg1"/>
                </a:solidFill>
              </a:rPr>
              <a:t>Жилье</a:t>
            </a:r>
          </a:p>
        </p:txBody>
      </p:sp>
      <p:pic>
        <p:nvPicPr>
          <p:cNvPr id="9" name="Picture 3" descr="DSC00447"/>
          <p:cNvPicPr>
            <a:picLocks noChangeAspect="1" noChangeArrowheads="1"/>
          </p:cNvPicPr>
          <p:nvPr/>
        </p:nvPicPr>
        <p:blipFill rotWithShape="1">
          <a:blip r:embed="rId5" cstate="email"/>
          <a:srcRect l="16945" t="239" b="9397"/>
          <a:stretch/>
        </p:blipFill>
        <p:spPr bwMode="auto">
          <a:xfrm>
            <a:off x="3316073" y="4869160"/>
            <a:ext cx="2511853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2777948"/>
              </p:ext>
            </p:extLst>
          </p:nvPr>
        </p:nvGraphicFramePr>
        <p:xfrm>
          <a:off x="3200288" y="1235118"/>
          <a:ext cx="5848350" cy="3624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2" name="Picture 2" descr="\\Krasikova\для всех\Доклады\Доклад главы 2013\ФОТО\от СМИ\Новые дома Елабуги\IMG_934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6" t="12003" r="6207"/>
          <a:stretch/>
        </p:blipFill>
        <p:spPr bwMode="auto">
          <a:xfrm>
            <a:off x="12859" y="1094809"/>
            <a:ext cx="2999738" cy="186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9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" b="14584"/>
          <a:stretch/>
        </p:blipFill>
        <p:spPr bwMode="auto">
          <a:xfrm>
            <a:off x="46584" y="4955160"/>
            <a:ext cx="2966013" cy="194421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 descr="http://cnd.afy.ru/files/pbb/full/c/c2/c20451cbce2ab38738b988031155669101.jpe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4" y="2996952"/>
            <a:ext cx="2951031" cy="1862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7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36" t="13795" r="5239" b="10869"/>
          <a:stretch/>
        </p:blipFill>
        <p:spPr bwMode="auto">
          <a:xfrm>
            <a:off x="6372200" y="4869160"/>
            <a:ext cx="2349996" cy="194421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0569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-108520" y="1145047"/>
            <a:ext cx="40191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C00000"/>
                </a:solidFill>
              </a:rPr>
              <a:t>Создана Постановлением Правительства России от 21.12.2005 г. № 784 «О создании на территории </a:t>
            </a:r>
            <a:r>
              <a:rPr lang="ru-RU" sz="1400" i="1" dirty="0" err="1" smtClean="0">
                <a:solidFill>
                  <a:srgbClr val="C00000"/>
                </a:solidFill>
              </a:rPr>
              <a:t>Елабужского</a:t>
            </a:r>
            <a:r>
              <a:rPr lang="ru-RU" sz="1400" i="1" dirty="0" smtClean="0">
                <a:solidFill>
                  <a:srgbClr val="C00000"/>
                </a:solidFill>
              </a:rPr>
              <a:t> района Республики Татарстан особой экономической зоны промышленно-производственного типа»</a:t>
            </a:r>
            <a:endParaRPr lang="ru-RU" sz="1400" i="1" dirty="0">
              <a:solidFill>
                <a:srgbClr val="C00000"/>
              </a:solidFill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3216052" y="404664"/>
            <a:ext cx="5904656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Arial" pitchFamily="34" charset="0"/>
              <a:buNone/>
            </a:pPr>
            <a:r>
              <a:rPr lang="ru-RU" sz="2400" b="1" dirty="0">
                <a:solidFill>
                  <a:schemeClr val="bg1"/>
                </a:solidFill>
              </a:rPr>
              <a:t>Экономика</a:t>
            </a:r>
          </a:p>
        </p:txBody>
      </p:sp>
      <p:pic>
        <p:nvPicPr>
          <p:cNvPr id="10" name="Picture 4" descr="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370658"/>
            <a:ext cx="5784371" cy="444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7"/>
          <p:cNvSpPr>
            <a:spLocks noChangeArrowheads="1"/>
          </p:cNvSpPr>
          <p:nvPr/>
        </p:nvSpPr>
        <p:spPr bwMode="auto">
          <a:xfrm>
            <a:off x="221065" y="2492896"/>
            <a:ext cx="1800200" cy="64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7" tIns="45709" rIns="91417" bIns="45709">
            <a:spAutoFit/>
          </a:bodyPr>
          <a:lstStyle/>
          <a:p>
            <a:pPr eaLnBrk="0" hangingPunct="0">
              <a:defRPr/>
            </a:pPr>
            <a:r>
              <a:rPr lang="ru-RU" altLang="ja-JP" sz="36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4 000 </a:t>
            </a:r>
            <a:r>
              <a:rPr lang="ru-RU" altLang="ja-JP" sz="20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га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968144" y="2364562"/>
            <a:ext cx="2996343" cy="4306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900"/>
              </a:spcAft>
            </a:pPr>
            <a:r>
              <a:rPr lang="ru-RU" b="1" cap="all" dirty="0">
                <a:solidFill>
                  <a:srgbClr val="00B050"/>
                </a:solidFill>
                <a:latin typeface="dincondensedcregular"/>
                <a:ea typeface="Times New Roman"/>
                <a:cs typeface="Times New Roman"/>
              </a:rPr>
              <a:t>НАЛОГОВЫЕ ЛЬГОТЫ</a:t>
            </a:r>
            <a:endParaRPr lang="ru-RU" b="1" dirty="0">
              <a:solidFill>
                <a:srgbClr val="00B05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400" b="1" cap="all" dirty="0" smtClean="0">
              <a:solidFill>
                <a:schemeClr val="tx2"/>
              </a:solidFill>
              <a:latin typeface="dincondensedcregular"/>
              <a:ea typeface="Times New Roman"/>
              <a:cs typeface="Arial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cap="all" dirty="0" smtClean="0">
                <a:solidFill>
                  <a:schemeClr val="tx2">
                    <a:lumMod val="75000"/>
                  </a:schemeClr>
                </a:solidFill>
                <a:latin typeface="dincondensedcregular"/>
                <a:ea typeface="Times New Roman"/>
                <a:cs typeface="Arial"/>
              </a:rPr>
              <a:t>НАЛОГ</a:t>
            </a:r>
            <a:r>
              <a:rPr lang="ru-RU" sz="1400" b="1" cap="all" dirty="0">
                <a:solidFill>
                  <a:schemeClr val="tx2">
                    <a:lumMod val="75000"/>
                  </a:schemeClr>
                </a:solidFill>
                <a:latin typeface="dincondensedcregular"/>
                <a:ea typeface="Times New Roman"/>
                <a:cs typeface="Arial"/>
              </a:rPr>
              <a:t> </a:t>
            </a:r>
            <a:r>
              <a:rPr lang="ru-RU" sz="1400" b="1" cap="all" dirty="0" smtClean="0">
                <a:solidFill>
                  <a:schemeClr val="tx2">
                    <a:lumMod val="75000"/>
                  </a:schemeClr>
                </a:solidFill>
                <a:latin typeface="dincondensedcregular"/>
                <a:ea typeface="Times New Roman"/>
                <a:cs typeface="Arial"/>
              </a:rPr>
              <a:t>НА </a:t>
            </a:r>
            <a:r>
              <a:rPr lang="ru-RU" sz="1400" b="1" cap="all" dirty="0">
                <a:solidFill>
                  <a:schemeClr val="tx2">
                    <a:lumMod val="75000"/>
                  </a:schemeClr>
                </a:solidFill>
                <a:latin typeface="dincondensedcregular"/>
                <a:ea typeface="Times New Roman"/>
                <a:cs typeface="Arial"/>
              </a:rPr>
              <a:t>ИМУЩЕСТВО, ЗЕМЛЮ И ТРАНСПОРТ</a:t>
            </a:r>
            <a:endParaRPr lang="ru-RU" sz="1400" b="1" dirty="0">
              <a:solidFill>
                <a:schemeClr val="tx2">
                  <a:lumMod val="75000"/>
                </a:schemeClr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pt_sansbold"/>
                <a:ea typeface="Times New Roman"/>
                <a:cs typeface="Arial"/>
              </a:rPr>
              <a:t>0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dincondensedcregular"/>
                <a:ea typeface="Times New Roman"/>
                <a:cs typeface="Arial"/>
              </a:rPr>
              <a:t>%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dincondensedcregular"/>
                <a:ea typeface="Times New Roman"/>
                <a:cs typeface="Arial"/>
              </a:rPr>
              <a:t>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Arial"/>
                <a:ea typeface="Times New Roman"/>
                <a:cs typeface="Times New Roman"/>
              </a:rPr>
              <a:t>в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/>
                <a:ea typeface="Times New Roman"/>
                <a:cs typeface="Times New Roman"/>
              </a:rPr>
              <a:t>течение 10 лет </a:t>
            </a:r>
            <a:endParaRPr lang="ru-RU" sz="1200" dirty="0" smtClean="0">
              <a:solidFill>
                <a:schemeClr val="tx2">
                  <a:lumMod val="75000"/>
                </a:schemeClr>
              </a:solidFill>
              <a:latin typeface="Arial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Arial"/>
                <a:ea typeface="Times New Roman"/>
                <a:cs typeface="Times New Roman"/>
              </a:rPr>
              <a:t>с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/>
                <a:ea typeface="Times New Roman"/>
                <a:cs typeface="Times New Roman"/>
              </a:rPr>
              <a:t>момента появления налоговой базы</a:t>
            </a:r>
            <a:endParaRPr lang="ru-RU" sz="1200" dirty="0">
              <a:solidFill>
                <a:schemeClr val="tx2">
                  <a:lumMod val="75000"/>
                </a:schemeClr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400" dirty="0">
              <a:solidFill>
                <a:schemeClr val="tx2">
                  <a:lumMod val="75000"/>
                </a:schemeClr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</a:pPr>
            <a:endParaRPr lang="ru-RU" sz="1400" b="1" cap="all" dirty="0" smtClean="0">
              <a:solidFill>
                <a:schemeClr val="tx2">
                  <a:lumMod val="75000"/>
                </a:schemeClr>
              </a:solidFill>
              <a:latin typeface="dincondensedcregular"/>
              <a:ea typeface="Times New Roman"/>
              <a:cs typeface="Arial"/>
            </a:endParaRPr>
          </a:p>
          <a:p>
            <a:pPr algn="ctr">
              <a:lnSpc>
                <a:spcPct val="115000"/>
              </a:lnSpc>
            </a:pPr>
            <a:r>
              <a:rPr lang="ru-RU" sz="1400" b="1" cap="all" dirty="0" smtClean="0">
                <a:solidFill>
                  <a:schemeClr val="tx2">
                    <a:lumMod val="75000"/>
                  </a:schemeClr>
                </a:solidFill>
                <a:latin typeface="dincondensedcregular"/>
                <a:ea typeface="Times New Roman"/>
                <a:cs typeface="Arial"/>
              </a:rPr>
              <a:t>НАЛОГ </a:t>
            </a:r>
            <a:r>
              <a:rPr lang="ru-RU" sz="1400" b="1" cap="all" dirty="0">
                <a:solidFill>
                  <a:schemeClr val="tx2">
                    <a:lumMod val="75000"/>
                  </a:schemeClr>
                </a:solidFill>
                <a:latin typeface="dincondensedcregular"/>
                <a:ea typeface="Times New Roman"/>
                <a:cs typeface="Arial"/>
              </a:rPr>
              <a:t>НА </a:t>
            </a:r>
            <a:r>
              <a:rPr lang="ru-RU" sz="1400" b="1" cap="all" dirty="0" smtClean="0">
                <a:solidFill>
                  <a:schemeClr val="tx2">
                    <a:lumMod val="75000"/>
                  </a:schemeClr>
                </a:solidFill>
                <a:latin typeface="dincondensedcregular"/>
                <a:ea typeface="Times New Roman"/>
                <a:cs typeface="Arial"/>
              </a:rPr>
              <a:t>ПРИБЫЛЬ</a:t>
            </a:r>
          </a:p>
          <a:p>
            <a:pPr algn="ctr">
              <a:lnSpc>
                <a:spcPct val="115000"/>
              </a:lnSpc>
            </a:pPr>
            <a:endParaRPr lang="ru-RU" sz="1400" b="1" cap="all" dirty="0">
              <a:solidFill>
                <a:schemeClr val="tx2">
                  <a:lumMod val="75000"/>
                </a:schemeClr>
              </a:solidFill>
              <a:latin typeface="dincondensedcregular"/>
              <a:ea typeface="Times New Roman"/>
              <a:cs typeface="Arial"/>
            </a:endParaRPr>
          </a:p>
          <a:p>
            <a:pPr algn="ctr">
              <a:lnSpc>
                <a:spcPts val="1690"/>
              </a:lnSpc>
              <a:spcAft>
                <a:spcPts val="0"/>
              </a:spcAft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dincondensedcregular"/>
                <a:ea typeface="Times New Roman"/>
                <a:cs typeface="Arial"/>
              </a:rPr>
              <a:t>2%* —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/>
                <a:ea typeface="Times New Roman"/>
                <a:cs typeface="Times New Roman"/>
              </a:rPr>
              <a:t> 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/>
                <a:ea typeface="Times New Roman"/>
                <a:cs typeface="Times New Roman"/>
              </a:rPr>
              <a:t>первые 5 лет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/>
                <a:ea typeface="Times New Roman"/>
                <a:cs typeface="Times New Roman"/>
              </a:rPr>
              <a:t> </a:t>
            </a:r>
            <a:b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/>
                <a:ea typeface="Times New Roman"/>
                <a:cs typeface="Times New Roman"/>
              </a:rPr>
            </a:b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dincondensedcregular"/>
                <a:ea typeface="Times New Roman"/>
                <a:cs typeface="Arial"/>
              </a:rPr>
              <a:t>7%* —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/>
                <a:ea typeface="Times New Roman"/>
                <a:cs typeface="Times New Roman"/>
              </a:rPr>
              <a:t> 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/>
                <a:ea typeface="Times New Roman"/>
                <a:cs typeface="Times New Roman"/>
              </a:rPr>
              <a:t>вторые 5 лет 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/>
                <a:ea typeface="Times New Roman"/>
                <a:cs typeface="Times New Roman"/>
              </a:rPr>
              <a:t/>
            </a:r>
            <a:b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/>
                <a:ea typeface="Times New Roman"/>
                <a:cs typeface="Times New Roman"/>
              </a:rPr>
            </a:b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dincondensedcregular"/>
                <a:ea typeface="Times New Roman"/>
                <a:cs typeface="Arial"/>
              </a:rPr>
              <a:t>15,5%* —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/>
                <a:ea typeface="Times New Roman"/>
                <a:cs typeface="Times New Roman"/>
              </a:rPr>
              <a:t> 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/>
                <a:ea typeface="Times New Roman"/>
                <a:cs typeface="Times New Roman"/>
              </a:rPr>
              <a:t>до 2055 года</a:t>
            </a:r>
            <a:endParaRPr lang="ru-RU" sz="1400" dirty="0">
              <a:solidFill>
                <a:schemeClr val="tx2">
                  <a:lumMod val="75000"/>
                </a:schemeClr>
              </a:solidFill>
              <a:ea typeface="Calibri"/>
              <a:cs typeface="Times New Roman"/>
            </a:endParaRPr>
          </a:p>
          <a:p>
            <a:pPr algn="ctr">
              <a:lnSpc>
                <a:spcPts val="1690"/>
              </a:lnSpc>
              <a:spcAft>
                <a:spcPts val="0"/>
              </a:spcAft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/>
                <a:ea typeface="Times New Roman"/>
                <a:cs typeface="Times New Roman"/>
              </a:rPr>
              <a:t>*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/>
                <a:ea typeface="Times New Roman"/>
                <a:cs typeface="Times New Roman"/>
              </a:rPr>
              <a:t>с учетом 2% федерального налога на прибыль</a:t>
            </a:r>
            <a:endParaRPr lang="ru-RU" sz="1200" dirty="0">
              <a:solidFill>
                <a:schemeClr val="tx2">
                  <a:lumMod val="75000"/>
                </a:schemeClr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cap="all" dirty="0">
                <a:solidFill>
                  <a:srgbClr val="0070C0"/>
                </a:solidFill>
                <a:latin typeface="dincondensedcregular"/>
                <a:ea typeface="Times New Roman"/>
                <a:cs typeface="Arial"/>
              </a:rPr>
              <a:t> </a:t>
            </a:r>
            <a:endParaRPr lang="ru-RU" sz="1200" dirty="0">
              <a:solidFill>
                <a:srgbClr val="0070C0"/>
              </a:solidFill>
              <a:ea typeface="Calibri"/>
              <a:cs typeface="Times New Roman"/>
            </a:endParaRPr>
          </a:p>
        </p:txBody>
      </p:sp>
      <p:sp>
        <p:nvSpPr>
          <p:cNvPr id="13" name="Прямоугольник 7"/>
          <p:cNvSpPr>
            <a:spLocks noChangeArrowheads="1"/>
          </p:cNvSpPr>
          <p:nvPr/>
        </p:nvSpPr>
        <p:spPr bwMode="auto">
          <a:xfrm>
            <a:off x="5076056" y="1206359"/>
            <a:ext cx="3096344" cy="95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7" tIns="45709" rIns="91417" bIns="45709">
            <a:spAutoFit/>
          </a:bodyPr>
          <a:lstStyle/>
          <a:p>
            <a:pPr eaLnBrk="0" hangingPunct="0">
              <a:defRPr/>
            </a:pPr>
            <a:r>
              <a:rPr lang="ru-RU" altLang="ja-JP" sz="3600" b="1" dirty="0" smtClean="0">
                <a:solidFill>
                  <a:srgbClr val="0070C0"/>
                </a:solidFill>
                <a:cs typeface="Times New Roman" pitchFamily="18" charset="0"/>
              </a:rPr>
              <a:t>55</a:t>
            </a:r>
            <a:r>
              <a:rPr lang="ru-RU" altLang="ja-JP" sz="2000" b="1" dirty="0" smtClean="0">
                <a:solidFill>
                  <a:srgbClr val="0070C0"/>
                </a:solidFill>
                <a:cs typeface="Times New Roman" pitchFamily="18" charset="0"/>
              </a:rPr>
              <a:t> резидентов, </a:t>
            </a:r>
          </a:p>
          <a:p>
            <a:pPr eaLnBrk="0" hangingPunct="0">
              <a:defRPr/>
            </a:pPr>
            <a:r>
              <a:rPr lang="ru-RU" altLang="ja-JP" sz="2000" b="1" dirty="0" smtClean="0">
                <a:solidFill>
                  <a:srgbClr val="0070C0"/>
                </a:solidFill>
                <a:cs typeface="Times New Roman" pitchFamily="18" charset="0"/>
              </a:rPr>
              <a:t>из них 22 - действующие</a:t>
            </a:r>
          </a:p>
        </p:txBody>
      </p:sp>
    </p:spTree>
    <p:extLst>
      <p:ext uri="{BB962C8B-B14F-4D97-AF65-F5344CB8AC3E}">
        <p14:creationId xmlns:p14="http://schemas.microsoft.com/office/powerpoint/2010/main" val="11654611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Содержимое 2"/>
          <p:cNvSpPr>
            <a:spLocks noGrp="1"/>
          </p:cNvSpPr>
          <p:nvPr>
            <p:ph idx="1"/>
          </p:nvPr>
        </p:nvSpPr>
        <p:spPr>
          <a:xfrm>
            <a:off x="7452320" y="448072"/>
            <a:ext cx="1656184" cy="532656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ОЭЗ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672" y="3711992"/>
            <a:ext cx="1973126" cy="1513899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4" descr="Описание: http://elabuga-city.ru/userfiles/image/articles/alabuga/sez1/map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90" y="1260577"/>
            <a:ext cx="2339835" cy="227659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24" descr="Описание: http://sdelanounas.ru/i/d/g/dGF0YXJzdGFuLnJ1L2ZpbGUvcGhvdG9yZXBvcnQvdmlld180MDQwNjlfMzE1NTI2LmpwZw==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00150"/>
            <a:ext cx="2325204" cy="152905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7" descr="Описание: http://i1.tatar-inform.ru/image/2015/04/21/Ford-Transit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6"/>
          <a:stretch/>
        </p:blipFill>
        <p:spPr bwMode="auto">
          <a:xfrm>
            <a:off x="4030412" y="5313456"/>
            <a:ext cx="2269780" cy="149992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8" descr="Описание: http://www.rockwool.ru/files/RW_RUS/Press/2010/News/news_2011042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91" y="3640477"/>
            <a:ext cx="1944216" cy="159340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6" descr="Описание: http://plastinfo.ru/content/imgupload/news_2014/alabuga_vid_820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9" b="5914"/>
          <a:stretch/>
        </p:blipFill>
        <p:spPr bwMode="auto">
          <a:xfrm>
            <a:off x="2765106" y="1206358"/>
            <a:ext cx="6114997" cy="233081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188" y="5313456"/>
            <a:ext cx="2490939" cy="1499920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Chumakova\Desktop\alabuga.gif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" r="6426"/>
          <a:stretch/>
        </p:blipFill>
        <p:spPr bwMode="auto">
          <a:xfrm>
            <a:off x="2251507" y="3728717"/>
            <a:ext cx="2209800" cy="149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Chumakova\Desktop\4f6200f55a6f947d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5" b="21274"/>
          <a:stretch/>
        </p:blipFill>
        <p:spPr bwMode="auto">
          <a:xfrm>
            <a:off x="978608" y="5313455"/>
            <a:ext cx="2950519" cy="149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8677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логотипы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" t="3519" r="1696" b="3706"/>
          <a:stretch/>
        </p:blipFill>
        <p:spPr bwMode="auto">
          <a:xfrm>
            <a:off x="902296" y="1084312"/>
            <a:ext cx="8062192" cy="5729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1780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Елабуга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013" y="1098629"/>
            <a:ext cx="2913803" cy="210602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2" descr="G:\Admin\Мои документы\ФОТО\ЕГМЗ\новый презентационный  фильм\006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372200" y="4801496"/>
            <a:ext cx="2771800" cy="205650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2483768" y="1260957"/>
            <a:ext cx="4996782" cy="1200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Территория </a:t>
            </a:r>
            <a:r>
              <a:rPr lang="en-US" sz="2000" b="1" dirty="0" smtClean="0">
                <a:solidFill>
                  <a:srgbClr val="C00000"/>
                </a:solidFill>
                <a:cs typeface="Times New Roman" pitchFamily="18" charset="0"/>
              </a:rPr>
              <a:t>140</a:t>
            </a:r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,2</a:t>
            </a:r>
            <a:r>
              <a:rPr lang="en-US" sz="20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тысяч га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Население 85,6 тыс. человек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7030A0"/>
                </a:solidFill>
                <a:cs typeface="Times New Roman" pitchFamily="18" charset="0"/>
              </a:rPr>
              <a:t>73,8 тыс. человек – город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7030A0"/>
                </a:solidFill>
                <a:cs typeface="Times New Roman" pitchFamily="18" charset="0"/>
              </a:rPr>
              <a:t>11,8 </a:t>
            </a:r>
            <a:r>
              <a:rPr lang="ru-RU" sz="1600" b="1" dirty="0" err="1" smtClean="0">
                <a:solidFill>
                  <a:srgbClr val="7030A0"/>
                </a:solidFill>
                <a:cs typeface="Times New Roman" pitchFamily="18" charset="0"/>
              </a:rPr>
              <a:t>тыс</a:t>
            </a:r>
            <a:r>
              <a:rPr lang="ru-RU" sz="1600" b="1" dirty="0" smtClean="0">
                <a:solidFill>
                  <a:srgbClr val="7030A0"/>
                </a:solidFill>
                <a:cs typeface="Times New Roman" pitchFamily="18" charset="0"/>
              </a:rPr>
              <a:t> человек - район</a:t>
            </a:r>
            <a:endParaRPr lang="ru-RU" sz="1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sp>
        <p:nvSpPr>
          <p:cNvPr id="11" name="Прямоугольник 4"/>
          <p:cNvSpPr>
            <a:spLocks noChangeArrowheads="1"/>
          </p:cNvSpPr>
          <p:nvPr/>
        </p:nvSpPr>
        <p:spPr bwMode="auto">
          <a:xfrm>
            <a:off x="-180528" y="3203716"/>
            <a:ext cx="3816424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cs typeface="Times New Roman" pitchFamily="18" charset="0"/>
              </a:rPr>
              <a:t>Национальный состав населения</a:t>
            </a:r>
            <a:endParaRPr lang="ru-RU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12" name="Прямоугольник 4"/>
          <p:cNvSpPr>
            <a:spLocks noChangeArrowheads="1"/>
          </p:cNvSpPr>
          <p:nvPr/>
        </p:nvSpPr>
        <p:spPr bwMode="auto">
          <a:xfrm>
            <a:off x="3131840" y="4869160"/>
            <a:ext cx="3312368" cy="1815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spAutoFit/>
          </a:bodyPr>
          <a:lstStyle/>
          <a:p>
            <a:pPr algn="ctr">
              <a:defRPr/>
            </a:pPr>
            <a:r>
              <a:rPr lang="ru-RU" sz="1600" b="1" dirty="0" err="1" smtClean="0">
                <a:solidFill>
                  <a:srgbClr val="7030A0"/>
                </a:solidFill>
                <a:cs typeface="Times New Roman" pitchFamily="18" charset="0"/>
              </a:rPr>
              <a:t>Елабужский</a:t>
            </a:r>
            <a:r>
              <a:rPr lang="ru-RU" sz="1600" b="1" dirty="0" smtClean="0">
                <a:solidFill>
                  <a:srgbClr val="7030A0"/>
                </a:solidFill>
                <a:cs typeface="Times New Roman" pitchFamily="18" charset="0"/>
              </a:rPr>
              <a:t> муниципальный район </a:t>
            </a:r>
            <a:r>
              <a:rPr lang="ru-RU" sz="1600" b="1" dirty="0">
                <a:solidFill>
                  <a:srgbClr val="7030A0"/>
                </a:solidFill>
                <a:cs typeface="Times New Roman" pitchFamily="18" charset="0"/>
              </a:rPr>
              <a:t>включает</a:t>
            </a:r>
            <a:r>
              <a:rPr lang="ru-RU" sz="1600" b="1" dirty="0" smtClean="0">
                <a:solidFill>
                  <a:srgbClr val="7030A0"/>
                </a:solidFill>
                <a:cs typeface="Times New Roman" pitchFamily="18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1600" b="1" dirty="0" smtClean="0">
                <a:solidFill>
                  <a:srgbClr val="7030A0"/>
                </a:solidFill>
                <a:cs typeface="Times New Roman" pitchFamily="18" charset="0"/>
              </a:rPr>
              <a:t>город </a:t>
            </a:r>
            <a:r>
              <a:rPr lang="ru-RU" sz="1600" b="1" dirty="0">
                <a:solidFill>
                  <a:srgbClr val="7030A0"/>
                </a:solidFill>
                <a:cs typeface="Times New Roman" pitchFamily="18" charset="0"/>
              </a:rPr>
              <a:t>Елабуга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1600" b="1" dirty="0" smtClean="0">
                <a:solidFill>
                  <a:srgbClr val="7030A0"/>
                </a:solidFill>
                <a:cs typeface="Times New Roman" pitchFamily="18" charset="0"/>
              </a:rPr>
              <a:t>1</a:t>
            </a:r>
            <a:r>
              <a:rPr lang="en-US" sz="1600" b="1" dirty="0" smtClean="0">
                <a:solidFill>
                  <a:srgbClr val="7030A0"/>
                </a:solidFill>
                <a:cs typeface="Times New Roman" pitchFamily="18" charset="0"/>
              </a:rPr>
              <a:t>5</a:t>
            </a:r>
            <a:r>
              <a:rPr lang="ru-RU" sz="1600" b="1" dirty="0" smtClean="0">
                <a:solidFill>
                  <a:srgbClr val="7030A0"/>
                </a:solidFill>
                <a:cs typeface="Times New Roman" pitchFamily="18" charset="0"/>
              </a:rPr>
              <a:t> сельских поселений</a:t>
            </a:r>
          </a:p>
          <a:p>
            <a:pPr>
              <a:defRPr/>
            </a:pPr>
            <a:endParaRPr lang="ru-RU" sz="1600" b="1" dirty="0" smtClean="0">
              <a:solidFill>
                <a:srgbClr val="C00000"/>
              </a:solidFill>
              <a:cs typeface="Times New Roman" pitchFamily="18" charset="0"/>
            </a:endParaRPr>
          </a:p>
          <a:p>
            <a:pPr>
              <a:defRPr/>
            </a:pPr>
            <a:r>
              <a:rPr lang="ru-RU" sz="1600" b="1" dirty="0" smtClean="0">
                <a:solidFill>
                  <a:srgbClr val="C00000"/>
                </a:solidFill>
                <a:cs typeface="Times New Roman" pitchFamily="18" charset="0"/>
              </a:rPr>
              <a:t>         48 населенных пунктов </a:t>
            </a:r>
            <a:endParaRPr lang="ru-RU" sz="16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pic>
        <p:nvPicPr>
          <p:cNvPr id="13" name="Picture 5" descr="Рисунок1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419872" y="2564904"/>
            <a:ext cx="5616624" cy="2152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Скругленная прямоугольная выноска 13"/>
          <p:cNvSpPr/>
          <p:nvPr/>
        </p:nvSpPr>
        <p:spPr>
          <a:xfrm>
            <a:off x="6997434" y="1699410"/>
            <a:ext cx="1944216" cy="1460604"/>
          </a:xfrm>
          <a:prstGeom prst="wedgeRoundRectCallout">
            <a:avLst/>
          </a:prstGeom>
          <a:blipFill>
            <a:blip r:embed="rId8" cstate="email"/>
            <a:stretch>
              <a:fillRect/>
            </a:stretch>
          </a:blip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1" descr="C:\Documents and Settings\Администратор\Рабочий стол\Рисунок1.png"/>
          <p:cNvPicPr>
            <a:picLocks noChangeAspect="1" noChangeArrowheads="1"/>
          </p:cNvPicPr>
          <p:nvPr/>
        </p:nvPicPr>
        <p:blipFill>
          <a:blip r:embed="rId9" cstate="print"/>
          <a:srcRect l="69808" t="13594" b="24381"/>
          <a:stretch>
            <a:fillRect/>
          </a:stretch>
        </p:blipFill>
        <p:spPr bwMode="auto">
          <a:xfrm>
            <a:off x="500122" y="3426356"/>
            <a:ext cx="1944216" cy="2666940"/>
          </a:xfrm>
          <a:prstGeom prst="rect">
            <a:avLst/>
          </a:prstGeom>
          <a:noFill/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7220808" y="440825"/>
            <a:ext cx="18876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</a:rPr>
              <a:t>Демография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963257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Содержимое 2"/>
          <p:cNvSpPr>
            <a:spLocks noGrp="1"/>
          </p:cNvSpPr>
          <p:nvPr>
            <p:ph idx="1"/>
          </p:nvPr>
        </p:nvSpPr>
        <p:spPr>
          <a:xfrm>
            <a:off x="5724128" y="404664"/>
            <a:ext cx="3384376" cy="532656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Резиденты ОЭЗ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38000" y="980728"/>
            <a:ext cx="7898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Действующие предприятия  ОЭЗ "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</a:rPr>
              <a:t>Алабуга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"  на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1.01.2017г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. </a:t>
            </a: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259869"/>
              </p:ext>
            </p:extLst>
          </p:nvPr>
        </p:nvGraphicFramePr>
        <p:xfrm>
          <a:off x="22785" y="1394032"/>
          <a:ext cx="9085719" cy="539626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88032"/>
                <a:gridCol w="1812911"/>
                <a:gridCol w="1368152"/>
                <a:gridCol w="2520280"/>
                <a:gridCol w="1944216"/>
                <a:gridCol w="1152128"/>
              </a:tblGrid>
              <a:tr h="2716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№ п/п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Резидент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Учредители/соучредители (страна)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Вид деятельности, </a:t>
                      </a:r>
                      <a:br>
                        <a:rPr lang="ru-RU" sz="1000" u="none" strike="noStrike">
                          <a:effectLst/>
                        </a:rPr>
                      </a:br>
                      <a:r>
                        <a:rPr lang="ru-RU" sz="1000" u="none" strike="noStrike">
                          <a:effectLst/>
                        </a:rPr>
                        <a:t>производимая продукция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</a:rPr>
                        <a:t>Производственная </a:t>
                      </a:r>
                      <a:r>
                        <a:rPr lang="ru-RU" sz="1000" u="none" strike="noStrike" dirty="0">
                          <a:effectLst/>
                        </a:rPr>
                        <a:t>мощность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Дата открытия </a:t>
                      </a:r>
                      <a:r>
                        <a:rPr lang="ru-RU" sz="1000" u="none" strike="noStrike" dirty="0" smtClean="0">
                          <a:effectLst/>
                        </a:rPr>
                        <a:t>производства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6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ЗАО «</a:t>
                      </a:r>
                      <a:r>
                        <a:rPr lang="ru-RU" sz="1000" u="none" strike="noStrike" dirty="0" err="1">
                          <a:effectLst/>
                        </a:rPr>
                        <a:t>Полиматиз</a:t>
                      </a:r>
                      <a:r>
                        <a:rPr lang="ru-RU" sz="1000" u="none" strike="noStrike" dirty="0">
                          <a:effectLst/>
                        </a:rPr>
                        <a:t>»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Россия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Производство нетканого полотна и других полимерных изделий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20 тыс. тонн продукции в год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15 июля 2009г. 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4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ООО «Эр </a:t>
                      </a:r>
                      <a:r>
                        <a:rPr lang="ru-RU" sz="1000" u="none" strike="noStrike" dirty="0" err="1">
                          <a:effectLst/>
                        </a:rPr>
                        <a:t>Ликид</a:t>
                      </a:r>
                      <a:r>
                        <a:rPr lang="ru-RU" sz="1000" u="none" strike="noStrike" dirty="0">
                          <a:effectLst/>
                        </a:rPr>
                        <a:t> </a:t>
                      </a:r>
                      <a:r>
                        <a:rPr lang="ru-RU" sz="1000" u="none" strike="noStrike" dirty="0" err="1">
                          <a:effectLst/>
                        </a:rPr>
                        <a:t>Алабуга</a:t>
                      </a:r>
                      <a:r>
                        <a:rPr lang="ru-RU" sz="1000" u="none" strike="noStrike" dirty="0">
                          <a:effectLst/>
                        </a:rPr>
                        <a:t>»*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Франция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Производство технических газов (кислород, азот, водород)  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жидкого кислорода - 100 тонн в сутки; </a:t>
                      </a:r>
                      <a:br>
                        <a:rPr lang="ru-RU" sz="1000" u="none" strike="noStrike">
                          <a:effectLst/>
                        </a:rPr>
                      </a:br>
                      <a:r>
                        <a:rPr lang="ru-RU" sz="1000" u="none" strike="noStrike">
                          <a:effectLst/>
                        </a:rPr>
                        <a:t>жидкого азота - 112 тонн в сутки;</a:t>
                      </a:r>
                      <a:br>
                        <a:rPr lang="ru-RU" sz="1000" u="none" strike="noStrike">
                          <a:effectLst/>
                        </a:rPr>
                      </a:br>
                      <a:r>
                        <a:rPr lang="ru-RU" sz="1000" u="none" strike="noStrike">
                          <a:effectLst/>
                        </a:rPr>
                        <a:t>газообразного кислорода -1300 Нм. Куб. в час,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 июля 2010 года (1 очередь), май 2012 (2 очередь), II полугодие 2014 г. ( 3 очередь)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0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ООО «П-Д Татнефть-Алабуга Стекловолокно»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Германия, Россия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Производство стекловолокна и продукции на его основе: стекломаты, рубленные стеклонити, стеклосетки.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21 тыс. тонн продукции  в год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 ноября 2010 года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26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ООО "Форд Соллерс Елабуга"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США Россия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Производство легковых коммерческих автомобилей </a:t>
                      </a:r>
                      <a:r>
                        <a:rPr lang="ru-RU" sz="1000" u="none" strike="noStrike" dirty="0" err="1">
                          <a:effectLst/>
                        </a:rPr>
                        <a:t>Ford</a:t>
                      </a:r>
                      <a:r>
                        <a:rPr lang="ru-RU" sz="1000" u="none" strike="noStrike" dirty="0"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effectLst/>
                        </a:rPr>
                        <a:t>и бензиновых </a:t>
                      </a:r>
                      <a:r>
                        <a:rPr lang="ru-RU" sz="1000" u="none" strike="noStrike" dirty="0">
                          <a:effectLst/>
                        </a:rPr>
                        <a:t>двигателей </a:t>
                      </a:r>
                      <a:r>
                        <a:rPr lang="ru-RU" sz="1000" u="none" strike="noStrike" dirty="0" err="1">
                          <a:effectLst/>
                        </a:rPr>
                        <a:t>Ford</a:t>
                      </a:r>
                      <a:r>
                        <a:rPr lang="ru-RU" sz="1000" u="none" strike="noStrike" dirty="0">
                          <a:effectLst/>
                        </a:rPr>
                        <a:t> 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85 тысяч автомобилей в год и   180 тысяч двигателей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 октябрь 2012 (2011-</a:t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u="none" strike="noStrike" dirty="0">
                          <a:effectLst/>
                        </a:rPr>
                        <a:t>2015 гг.)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1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ООО «Роквул-Волга»*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Дания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Производство </a:t>
                      </a:r>
                      <a:r>
                        <a:rPr lang="ru-RU" sz="1000" u="none" strike="noStrike" dirty="0" err="1">
                          <a:effectLst/>
                        </a:rPr>
                        <a:t>минераловатной</a:t>
                      </a:r>
                      <a:r>
                        <a:rPr lang="ru-RU" sz="1000" u="none" strike="noStrike" dirty="0">
                          <a:effectLst/>
                        </a:rPr>
                        <a:t> теплоизоляционной продукции.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100 тыс. тонн продукции в год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 февраль 2012г.</a:t>
                      </a:r>
                      <a:br>
                        <a:rPr lang="ru-RU" sz="1000" u="none" strike="noStrike">
                          <a:effectLst/>
                        </a:rPr>
                      </a:b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1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ООО "Белая Дача Алабуга"*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Россия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Переработка салатной и овощной продукции 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9,6 </a:t>
                      </a:r>
                      <a:r>
                        <a:rPr lang="ru-RU" sz="1000" u="none" strike="noStrike" dirty="0" err="1">
                          <a:effectLst/>
                        </a:rPr>
                        <a:t>тыс.тонн</a:t>
                      </a:r>
                      <a:r>
                        <a:rPr lang="ru-RU" sz="1000" u="none" strike="noStrike" dirty="0">
                          <a:effectLst/>
                        </a:rPr>
                        <a:t> салатной продукции в год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август 2012г.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2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ООО "Сария Био-Индастрис Волга"*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Германия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Производство животного белка и технического жира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28750 тонн мясокостной муки и 11500 тонн технического и кормового жира в год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сентябрь 2013 г.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7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8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ООО «Кастамону Интегрейтед Вуд Индастри"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Турция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Производство панелей МДФ, и МДФ </a:t>
                      </a:r>
                      <a:br>
                        <a:rPr lang="ru-RU" sz="1000" u="none" strike="noStrike">
                          <a:effectLst/>
                        </a:rPr>
                      </a:br>
                      <a:r>
                        <a:rPr lang="ru-RU" sz="1000" u="none" strike="noStrike">
                          <a:effectLst/>
                        </a:rPr>
                        <a:t> с меламиновым покрытием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475 тыс. </a:t>
                      </a:r>
                      <a:r>
                        <a:rPr lang="ru-RU" sz="1000" u="none" strike="noStrike" dirty="0" err="1">
                          <a:effectLst/>
                        </a:rPr>
                        <a:t>куб.м</a:t>
                      </a:r>
                      <a:r>
                        <a:rPr lang="ru-RU" sz="1000" u="none" strike="noStrike" dirty="0">
                          <a:effectLst/>
                        </a:rPr>
                        <a:t> плит </a:t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u="none" strike="noStrike" dirty="0">
                          <a:effectLst/>
                        </a:rPr>
                        <a:t>в год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III </a:t>
                      </a:r>
                      <a:r>
                        <a:rPr lang="ru-RU" sz="1000" u="none" strike="noStrike" dirty="0">
                          <a:effectLst/>
                        </a:rPr>
                        <a:t>квартал 2014 г.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2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9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ЗАО «Интерскол-Алабуга"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Россия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Производство  профессиональных электроинструментов 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1250 тыс. продукции в год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I очередь, II квартал 2014 г.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8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ООО "РМА Рус"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Германия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производство  стальных шаровых вентилей для нужд нефтедобывающей промышленности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11 тыс. единиц продукции в год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14 мая 2014 года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8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11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ООО "</a:t>
                      </a:r>
                      <a:r>
                        <a:rPr lang="ru-RU" sz="1000" u="none" strike="noStrike" dirty="0" err="1">
                          <a:effectLst/>
                        </a:rPr>
                        <a:t>Алабуга</a:t>
                      </a:r>
                      <a:r>
                        <a:rPr lang="ru-RU" sz="1000" u="none" strike="noStrike" dirty="0">
                          <a:effectLst/>
                        </a:rPr>
                        <a:t>-Моторс"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Россия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Производство по дооснащению базовых шасси автомобилей Форд и ряда других марок в специализированный транспорт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3040 ед.техники в год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I очередь -апрель </a:t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u="none" strike="noStrike" dirty="0">
                          <a:effectLst/>
                        </a:rPr>
                        <a:t>2014 г., II очередь  сроки не определены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41784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Содержимое 2"/>
          <p:cNvSpPr>
            <a:spLocks noGrp="1"/>
          </p:cNvSpPr>
          <p:nvPr>
            <p:ph idx="1"/>
          </p:nvPr>
        </p:nvSpPr>
        <p:spPr>
          <a:xfrm>
            <a:off x="5724128" y="404664"/>
            <a:ext cx="3384376" cy="532656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Резиденты ОЭЗ</a:t>
            </a:r>
            <a:endParaRPr lang="ru-RU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323418"/>
              </p:ext>
            </p:extLst>
          </p:nvPr>
        </p:nvGraphicFramePr>
        <p:xfrm>
          <a:off x="35496" y="1268760"/>
          <a:ext cx="9036496" cy="553500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19724"/>
                <a:gridCol w="1636713"/>
                <a:gridCol w="1138583"/>
                <a:gridCol w="2704134"/>
                <a:gridCol w="1779036"/>
                <a:gridCol w="1458306"/>
              </a:tblGrid>
              <a:tr h="3108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№ п/п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</a:rPr>
                        <a:t>Резидент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</a:rPr>
                        <a:t>Учредители/соучредители (страна)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</a:rPr>
                        <a:t>Вид деятельности, </a:t>
                      </a:r>
                      <a:br>
                        <a:rPr lang="ru-RU" sz="1000" b="1" u="none" strike="noStrike">
                          <a:effectLst/>
                        </a:rPr>
                      </a:br>
                      <a:r>
                        <a:rPr lang="ru-RU" sz="1000" b="1" u="none" strike="noStrike">
                          <a:effectLst/>
                        </a:rPr>
                        <a:t>производимая продукция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</a:rPr>
                        <a:t>Производственная </a:t>
                      </a:r>
                      <a:r>
                        <a:rPr lang="ru-RU" sz="1000" b="1" u="none" strike="noStrike" dirty="0">
                          <a:effectLst/>
                        </a:rPr>
                        <a:t>мощность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Дата открытия </a:t>
                      </a:r>
                      <a:r>
                        <a:rPr lang="ru-RU" sz="1000" b="1" u="none" strike="noStrike" dirty="0" smtClean="0">
                          <a:effectLst/>
                        </a:rPr>
                        <a:t>производства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2586" marR="2586" marT="25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12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>
                          <a:effectLst/>
                        </a:rPr>
                        <a:t>ООО "Джошкуноз Алабуга"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Турция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Производство металлических компонентов легковых автомобилей для ООО "Форд </a:t>
                      </a:r>
                      <a:r>
                        <a:rPr lang="ru-RU" sz="1000" u="none" strike="noStrike" dirty="0" err="1">
                          <a:effectLst/>
                        </a:rPr>
                        <a:t>Соллерс</a:t>
                      </a:r>
                      <a:r>
                        <a:rPr lang="ru-RU" sz="1000" u="none" strike="noStrike" dirty="0">
                          <a:effectLst/>
                        </a:rPr>
                        <a:t> </a:t>
                      </a:r>
                      <a:r>
                        <a:rPr lang="ru-RU" sz="1000" u="none" strike="noStrike" dirty="0" err="1">
                          <a:effectLst/>
                        </a:rPr>
                        <a:t>Алабуга</a:t>
                      </a:r>
                      <a:r>
                        <a:rPr lang="ru-RU" sz="1000" u="none" strike="noStrike" dirty="0">
                          <a:effectLst/>
                        </a:rPr>
                        <a:t>"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6,1 млн.ед. продукции в год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III </a:t>
                      </a:r>
                      <a:r>
                        <a:rPr lang="ru-RU" sz="1000" u="none" strike="noStrike" dirty="0">
                          <a:effectLst/>
                        </a:rPr>
                        <a:t>квартал 2014г.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87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13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>
                          <a:effectLst/>
                        </a:rPr>
                        <a:t>ООО "Вертикаль-Алабуга"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Россия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производство бетона и железобетонных изделий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9844 куб.м железобетонных изделий, 41500 куб.м товарного бетона, 43000 товарного раствора в год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I очередь - III квартал 2013г.;</a:t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u="none" strike="noStrike" dirty="0">
                          <a:effectLst/>
                        </a:rPr>
                        <a:t>II очередь - март 2017 г.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5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14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>
                          <a:effectLst/>
                        </a:rPr>
                        <a:t>ООО "Алабуга-Волокно"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Россия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Производство углеродного волокна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1500 тонн продукции в год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15.05.2015г.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5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15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>
                          <a:effectLst/>
                        </a:rPr>
                        <a:t>ООО «Хаят Кимья»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Турция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Производство санитарно-гигиенической бумажной продукции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60 тыс.тонн продукции в год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27.03.2015г.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2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16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>
                          <a:effectLst/>
                        </a:rPr>
                        <a:t>ООО "Хави Логистикс Елабуга"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Германия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Создание производственно-распределительного центра парка поставщиков McDonald.s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03.06.2015г.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5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17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>
                          <a:effectLst/>
                        </a:rPr>
                        <a:t>ООО "Хухтамаки Фудсервис Алабуга"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Производство одноразовой посуды и упаковки из бумаги и пластика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641 млн. шт. в год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03.06.2015г.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5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18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>
                          <a:effectLst/>
                        </a:rPr>
                        <a:t>ООО "Армстронг Билдинг Продактс"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США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производство подвесных потолочных систем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22 млн. кв.м продукции в год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09.06.2015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52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19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>
                          <a:effectLst/>
                        </a:rPr>
                        <a:t>ООО "ЗМ Волга" 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США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Производство эпоксидных антикоррозийных покрытий,  стеклянных микросфер, производство и переработка абразивных материалов,  промышленных клейких материалов и клейких лент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средства антикоррозийной защиты - 2,1 млн. литров, стеклянные микросферы - более 5,8 млн.кг., 22,7 млн.ед. абразивных дисков, 35,2 кв.м. клейких лент, промышленные клейкие материалы и ленты - 110,2 млн. кв.м.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ввод - 03.07.2015г., открытие октябрь 2015г.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20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>
                          <a:effectLst/>
                        </a:rPr>
                        <a:t>ЗАО "Тракья Гласс Рус"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Турция, Франция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Производство листового стекла, зеркал, автомобильного стекла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250 тыс.тонн продукции в год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тестовый продукт - май 2014 г., ввод II кв.2015 г., открытие IV кв.2016г.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21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>
                          <a:effectLst/>
                        </a:rPr>
                        <a:t>ЗАО «Аутомотив Гласс Альянс  Рус»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Турция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Производство автомобильного стекла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550 тыс. комплектов изделий в год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тестовый продукт - III кв. 2014 г., ввод II кв.2015 г., открытие IV кв.2016г.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0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22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</a:rPr>
                        <a:t>ООО "Дизайн РУС"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Турция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Производство пластиковых труб из полипропиленового и полиэтиленового сырья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23,3 тысяч тонн в год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I очередь - октябрь 2015 г.</a:t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u="none" strike="noStrike" dirty="0">
                          <a:effectLst/>
                        </a:rPr>
                        <a:t>(Синергия), II этап 2018 г.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2242" marR="2242" marT="22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51545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Содержимое 2"/>
          <p:cNvSpPr>
            <a:spLocks noGrp="1"/>
          </p:cNvSpPr>
          <p:nvPr>
            <p:ph idx="1"/>
          </p:nvPr>
        </p:nvSpPr>
        <p:spPr>
          <a:xfrm>
            <a:off x="6552220" y="404664"/>
            <a:ext cx="2591780" cy="532656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2400" b="1" dirty="0">
                <a:solidFill>
                  <a:schemeClr val="bg1"/>
                </a:solidFill>
              </a:rPr>
              <a:t>Экономика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23284" y="1418178"/>
            <a:ext cx="3779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ja-JP" sz="2000" b="1" dirty="0">
                <a:solidFill>
                  <a:srgbClr val="C00000"/>
                </a:solidFill>
                <a:cs typeface="Times New Roman" pitchFamily="18" charset="0"/>
              </a:rPr>
              <a:t>Доля отгруженной продукции резидентов ОЭЗ ППТ «</a:t>
            </a:r>
            <a:r>
              <a:rPr lang="ru-RU" altLang="ja-JP" sz="2000" b="1" dirty="0" err="1">
                <a:solidFill>
                  <a:srgbClr val="C00000"/>
                </a:solidFill>
                <a:cs typeface="Times New Roman" pitchFamily="18" charset="0"/>
              </a:rPr>
              <a:t>Алабуга</a:t>
            </a:r>
            <a:r>
              <a:rPr lang="ru-RU" altLang="ja-JP" sz="2000" b="1" dirty="0">
                <a:solidFill>
                  <a:srgbClr val="C00000"/>
                </a:solidFill>
                <a:cs typeface="Times New Roman" pitchFamily="18" charset="0"/>
              </a:rPr>
              <a:t>»</a:t>
            </a:r>
          </a:p>
          <a:p>
            <a:pPr algn="ctr"/>
            <a:r>
              <a:rPr lang="ru-RU" altLang="ja-JP" sz="2000" b="1" dirty="0">
                <a:solidFill>
                  <a:srgbClr val="C00000"/>
                </a:solidFill>
                <a:cs typeface="Times New Roman" pitchFamily="18" charset="0"/>
              </a:rPr>
              <a:t> в общем объеме ЕМР</a:t>
            </a: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3164588"/>
              </p:ext>
            </p:extLst>
          </p:nvPr>
        </p:nvGraphicFramePr>
        <p:xfrm>
          <a:off x="5759624" y="1811241"/>
          <a:ext cx="3384376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2045837"/>
              </p:ext>
            </p:extLst>
          </p:nvPr>
        </p:nvGraphicFramePr>
        <p:xfrm>
          <a:off x="589044" y="1772816"/>
          <a:ext cx="6534910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251520" y="1211093"/>
            <a:ext cx="3744416" cy="1200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spAutoFit/>
          </a:bodyPr>
          <a:lstStyle/>
          <a:p>
            <a:pPr algn="ctr">
              <a:defRPr/>
            </a:pPr>
            <a:r>
              <a:rPr lang="ru-RU" altLang="ja-JP" sz="2400" b="1" dirty="0" smtClean="0">
                <a:solidFill>
                  <a:srgbClr val="C00000"/>
                </a:solidFill>
                <a:cs typeface="Times New Roman" pitchFamily="18" charset="0"/>
              </a:rPr>
              <a:t>Объем инвестиций с учетом ОЭЗ «</a:t>
            </a:r>
            <a:r>
              <a:rPr lang="ru-RU" altLang="ja-JP" sz="2400" b="1" dirty="0" err="1" smtClean="0">
                <a:solidFill>
                  <a:srgbClr val="C00000"/>
                </a:solidFill>
                <a:cs typeface="Times New Roman" pitchFamily="18" charset="0"/>
              </a:rPr>
              <a:t>Алабуга</a:t>
            </a:r>
            <a:r>
              <a:rPr lang="ru-RU" altLang="ja-JP" sz="2400" b="1" dirty="0" smtClean="0">
                <a:solidFill>
                  <a:srgbClr val="C00000"/>
                </a:solidFill>
                <a:cs typeface="Times New Roman" pitchFamily="18" charset="0"/>
              </a:rPr>
              <a:t>», млрд.рублей</a:t>
            </a:r>
            <a:endParaRPr lang="ru-RU" altLang="ja-JP" sz="24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12" name="TextBox 8"/>
          <p:cNvSpPr txBox="1"/>
          <p:nvPr/>
        </p:nvSpPr>
        <p:spPr>
          <a:xfrm>
            <a:off x="6012160" y="3501008"/>
            <a:ext cx="936104" cy="51318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chemeClr val="dk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60 %</a:t>
            </a:r>
            <a:endParaRPr lang="ru-RU" sz="2000" b="1" dirty="0">
              <a:solidFill>
                <a:schemeClr val="dk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5095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6516216" y="404664"/>
            <a:ext cx="2627784" cy="53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Arial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Экономика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46258" y="1206359"/>
            <a:ext cx="57715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ja-JP" sz="2400" b="1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Индекс промышленного производства, %</a:t>
            </a:r>
            <a:endParaRPr lang="ru-RU" sz="2400" dirty="0"/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2605670"/>
              </p:ext>
            </p:extLst>
          </p:nvPr>
        </p:nvGraphicFramePr>
        <p:xfrm>
          <a:off x="899592" y="1668148"/>
          <a:ext cx="7699307" cy="4777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114923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911712665"/>
              </p:ext>
            </p:extLst>
          </p:nvPr>
        </p:nvGraphicFramePr>
        <p:xfrm>
          <a:off x="215516" y="1052736"/>
          <a:ext cx="8900008" cy="5930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Содержимое 2"/>
          <p:cNvSpPr txBox="1">
            <a:spLocks/>
          </p:cNvSpPr>
          <p:nvPr/>
        </p:nvSpPr>
        <p:spPr>
          <a:xfrm>
            <a:off x="6487232" y="404664"/>
            <a:ext cx="2628292" cy="53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Arial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Экономика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5787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Содержимое 2"/>
          <p:cNvSpPr>
            <a:spLocks noGrp="1"/>
          </p:cNvSpPr>
          <p:nvPr>
            <p:ph idx="1"/>
          </p:nvPr>
        </p:nvSpPr>
        <p:spPr>
          <a:xfrm>
            <a:off x="5472682" y="404664"/>
            <a:ext cx="3635822" cy="532656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2400" b="1" dirty="0">
                <a:solidFill>
                  <a:schemeClr val="bg1"/>
                </a:solidFill>
              </a:rPr>
              <a:t>Производственная сфера</a:t>
            </a:r>
          </a:p>
          <a:p>
            <a:pPr algn="r">
              <a:buNone/>
            </a:pP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519772" y="1769041"/>
            <a:ext cx="58324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Автомобилестроение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303809" y="1210170"/>
            <a:ext cx="66246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«ФОРД СОЛЛЕРС ЕЛАБУГА»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627784" y="5521027"/>
            <a:ext cx="439315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Автомобили:</a:t>
            </a:r>
          </a:p>
          <a:p>
            <a:pPr indent="1809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Коммерческий автомобиль: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Ford Transit</a:t>
            </a:r>
          </a:p>
          <a:p>
            <a:pPr indent="1809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Внедорожники: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Ford Explorer, Ford Kuga</a:t>
            </a:r>
          </a:p>
          <a:p>
            <a:pPr indent="1809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Минивэны: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Ford S-Max, Ford Galaxy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427766" y="2107595"/>
            <a:ext cx="640873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Генеральный директор: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Зорников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Виктор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Викторович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Адрес: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Особая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экономическая зона «Алабуга», ул. Ш-2, корпус 1/1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Контакты: 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+7 (85557) 7-68-00,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receptionfse@ford.com, www.fordsollers.com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1" name="Picture 16" descr="C:\Users\lobolons\Documents\My Documents\ЛИЛИЯ\GA\Фирменный стиль\FordSollers+RUemai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1196752"/>
            <a:ext cx="161460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7" descr="C:\Users\lobolons\Documents\My Documents\ЛИЛИЯ\GA\Фирменный стиль\Ford line up produced at Tatarstan.jpg"/>
          <p:cNvPicPr>
            <a:picLocks noChangeAspect="1" noChangeArrowheads="1"/>
          </p:cNvPicPr>
          <p:nvPr/>
        </p:nvPicPr>
        <p:blipFill>
          <a:blip r:embed="rId7" cstate="print"/>
          <a:srcRect l="13371" t="30132" r="13647" b="34"/>
          <a:stretch>
            <a:fillRect/>
          </a:stretch>
        </p:blipFill>
        <p:spPr bwMode="auto">
          <a:xfrm>
            <a:off x="4967288" y="3139405"/>
            <a:ext cx="361632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8" descr="http://www.sexyeditor.com/wp-content/uploads/2011/03/2011-Ford-Explorer-XLT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965" b="11931"/>
          <a:stretch>
            <a:fillRect/>
          </a:stretch>
        </p:blipFill>
        <p:spPr bwMode="auto">
          <a:xfrm>
            <a:off x="824508" y="5748734"/>
            <a:ext cx="2019300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9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218" r="3427" b="3668"/>
          <a:stretch>
            <a:fillRect/>
          </a:stretch>
        </p:blipFill>
        <p:spPr bwMode="auto">
          <a:xfrm>
            <a:off x="6732240" y="5372943"/>
            <a:ext cx="2087562" cy="13684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15" name="Picture 15" descr="C:\Users\lobolons\Documents\My Documents\ЛИЛИЯ\GA\Кадры\Зорников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5576" y="1748160"/>
            <a:ext cx="13970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7" descr="D:\127 select\SOLLERS_01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5576" y="3140174"/>
            <a:ext cx="3528392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58953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Содержимое 2"/>
          <p:cNvSpPr>
            <a:spLocks noGrp="1"/>
          </p:cNvSpPr>
          <p:nvPr>
            <p:ph idx="1"/>
          </p:nvPr>
        </p:nvSpPr>
        <p:spPr>
          <a:xfrm>
            <a:off x="5400675" y="404664"/>
            <a:ext cx="3707830" cy="532656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2400" b="1" dirty="0">
                <a:solidFill>
                  <a:schemeClr val="bg1"/>
                </a:solidFill>
              </a:rPr>
              <a:t>Производственная сфера</a:t>
            </a:r>
          </a:p>
          <a:p>
            <a:pPr algn="ctr">
              <a:buNone/>
            </a:pP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484438" y="1794302"/>
            <a:ext cx="58324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Производство стекловолокна и продукции на его основе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195737" y="1196752"/>
            <a:ext cx="6624414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«П-Д </a:t>
            </a:r>
            <a:r>
              <a:rPr lang="ru-RU" sz="23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Татнефть-Алабуга</a:t>
            </a:r>
            <a:r>
              <a:rPr lang="ru-RU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Стекловолокно»</a:t>
            </a:r>
            <a:endParaRPr lang="ru-RU" sz="23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555776" y="2186861"/>
            <a:ext cx="640873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400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Директор</a:t>
            </a:r>
            <a:r>
              <a:rPr lang="ru-RU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Саттаров</a:t>
            </a:r>
            <a:r>
              <a:rPr lang="ru-RU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Ильвир</a:t>
            </a: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Разинович</a:t>
            </a:r>
            <a:endParaRPr lang="ru-RU" sz="14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Адре</a:t>
            </a:r>
            <a:r>
              <a:rPr lang="ru-RU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с: РТ, </a:t>
            </a: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Елабужский район, территория </a:t>
            </a:r>
            <a:r>
              <a:rPr lang="ru-RU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пром</a:t>
            </a: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 площадки «</a:t>
            </a:r>
            <a:r>
              <a:rPr lang="ru-RU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Алабуга</a:t>
            </a: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», 14-7 Н</a:t>
            </a:r>
          </a:p>
          <a:p>
            <a:r>
              <a:rPr lang="ru-RU" sz="1400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Контакты</a:t>
            </a:r>
            <a:r>
              <a:rPr lang="ru-RU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тел</a:t>
            </a: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 (85557) 5-90-94, факс (85557) 5-91-31, </a:t>
            </a:r>
            <a:r>
              <a:rPr lang="ru-RU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e- mail</a:t>
            </a:r>
            <a:r>
              <a:rPr lang="ru-RU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office@pdt-steklovolokno.ru</a:t>
            </a: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 сайт</a:t>
            </a:r>
            <a:r>
              <a:rPr lang="en-US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www.</a:t>
            </a:r>
            <a:r>
              <a:rPr lang="ru-RU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alabuga.tatneft.ru</a:t>
            </a:r>
            <a:endParaRPr lang="ru-RU" sz="14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D:\Cайт\Логотип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1153244"/>
            <a:ext cx="10795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Sattarov1"/>
          <p:cNvPicPr>
            <a:picLocks noChangeAspect="1" noChangeArrowheads="1"/>
          </p:cNvPicPr>
          <p:nvPr/>
        </p:nvPicPr>
        <p:blipFill>
          <a:blip r:embed="rId7" cstate="print"/>
          <a:srcRect l="13022" r="6554"/>
          <a:stretch>
            <a:fillRect/>
          </a:stretch>
        </p:blipFill>
        <p:spPr bwMode="auto">
          <a:xfrm>
            <a:off x="683568" y="1898526"/>
            <a:ext cx="1584325" cy="1314450"/>
          </a:xfrm>
          <a:prstGeom prst="rect">
            <a:avLst/>
          </a:prstGeom>
          <a:noFill/>
        </p:spPr>
      </p:pic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8" cstate="print"/>
          <a:srcRect l="9430" r="19843" b="16619"/>
          <a:stretch>
            <a:fillRect/>
          </a:stretch>
        </p:blipFill>
        <p:spPr bwMode="auto">
          <a:xfrm>
            <a:off x="6516216" y="5399161"/>
            <a:ext cx="902058" cy="79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7" descr="Фото завода"/>
          <p:cNvPicPr>
            <a:picLocks noChangeAspect="1" noChangeArrowheads="1"/>
          </p:cNvPicPr>
          <p:nvPr/>
        </p:nvPicPr>
        <p:blipFill>
          <a:blip r:embed="rId9" cstate="print"/>
          <a:srcRect b="18982"/>
          <a:stretch>
            <a:fillRect/>
          </a:stretch>
        </p:blipFill>
        <p:spPr bwMode="auto">
          <a:xfrm>
            <a:off x="683568" y="3322364"/>
            <a:ext cx="3662296" cy="1978596"/>
          </a:xfrm>
          <a:prstGeom prst="rect">
            <a:avLst/>
          </a:prstGeom>
          <a:noFill/>
        </p:spPr>
      </p:pic>
      <p:pic>
        <p:nvPicPr>
          <p:cNvPr id="14" name="Picture 18" descr="cfyfy 051"/>
          <p:cNvPicPr>
            <a:picLocks noChangeAspect="1" noChangeArrowheads="1"/>
          </p:cNvPicPr>
          <p:nvPr/>
        </p:nvPicPr>
        <p:blipFill>
          <a:blip r:embed="rId10" cstate="print"/>
          <a:srcRect t="14371" b="2817"/>
          <a:stretch>
            <a:fillRect/>
          </a:stretch>
        </p:blipFill>
        <p:spPr bwMode="auto">
          <a:xfrm>
            <a:off x="4932040" y="3314745"/>
            <a:ext cx="3600773" cy="1986463"/>
          </a:xfrm>
          <a:prstGeom prst="rect">
            <a:avLst/>
          </a:prstGeom>
          <a:noFill/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3275856" y="5571817"/>
            <a:ext cx="244829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Выпускаемая продукция:</a:t>
            </a:r>
          </a:p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Ассемблированный </a:t>
            </a:r>
            <a:r>
              <a:rPr lang="ru-RU" sz="1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ровинг</a:t>
            </a:r>
            <a:endParaRPr lang="ru-RU" sz="14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Стекломаты</a:t>
            </a:r>
            <a:endParaRPr lang="ru-RU" sz="14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Прямой </a:t>
            </a:r>
            <a:r>
              <a:rPr lang="ru-RU" sz="1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ровинг</a:t>
            </a:r>
            <a:endParaRPr lang="ru-RU" sz="14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Стеклосетка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2"/>
          <p:cNvPicPr>
            <a:picLocks noChangeAspect="1" noChangeArrowheads="1"/>
          </p:cNvPicPr>
          <p:nvPr/>
        </p:nvPicPr>
        <p:blipFill rotWithShape="1">
          <a:blip r:embed="rId11" cstate="print"/>
          <a:srcRect b="14322"/>
          <a:stretch/>
        </p:blipFill>
        <p:spPr bwMode="auto">
          <a:xfrm>
            <a:off x="1939017" y="5903343"/>
            <a:ext cx="1012158" cy="84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21165" y="5399161"/>
            <a:ext cx="951257" cy="89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08529" y="5920095"/>
            <a:ext cx="1008384" cy="850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8468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4716524" y="354360"/>
            <a:ext cx="4391980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Arial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Производственная сфера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660950" y="1080491"/>
            <a:ext cx="5655071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ОАО «</a:t>
            </a: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ПРОИЗВОДСТВЕННОЕ ОБЪЕДИНЕНИЕ </a:t>
            </a:r>
            <a:endParaRPr lang="en-US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ЕЛАБУЖСКИЙ АВТОМОБИЛЬНЫЙ ЗАВОД»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771800" y="5373216"/>
            <a:ext cx="3888432" cy="1452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13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Производство:</a:t>
            </a:r>
          </a:p>
          <a:p>
            <a:pPr algn="just">
              <a:lnSpc>
                <a:spcPct val="85000"/>
              </a:lnSpc>
            </a:pPr>
            <a:r>
              <a:rPr lang="ru-RU" sz="13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промыслового оборудования для нефтегазового комплекса;</a:t>
            </a:r>
          </a:p>
          <a:p>
            <a:pPr algn="just">
              <a:lnSpc>
                <a:spcPct val="85000"/>
              </a:lnSpc>
            </a:pPr>
            <a:r>
              <a:rPr lang="ru-RU" sz="13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ru-RU" sz="13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дорожностроительной</a:t>
            </a:r>
            <a:r>
              <a:rPr lang="ru-RU" sz="13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спецтехники на базе тракторов «</a:t>
            </a:r>
            <a:r>
              <a:rPr lang="ru-RU" sz="13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Беларус</a:t>
            </a:r>
            <a:r>
              <a:rPr lang="ru-RU" sz="13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82.1», «</a:t>
            </a:r>
            <a:r>
              <a:rPr lang="ru-RU" sz="13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Беларус</a:t>
            </a:r>
            <a:r>
              <a:rPr lang="ru-RU" sz="13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1221», «</a:t>
            </a:r>
            <a:r>
              <a:rPr lang="en-US" sz="13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TARSUS</a:t>
            </a:r>
            <a:r>
              <a:rPr lang="ru-RU" sz="13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»;</a:t>
            </a:r>
          </a:p>
          <a:p>
            <a:pPr algn="just">
              <a:lnSpc>
                <a:spcPct val="85000"/>
              </a:lnSpc>
            </a:pPr>
            <a:r>
              <a:rPr lang="ru-RU" sz="13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ru-RU" sz="13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дорожноуборочной</a:t>
            </a:r>
            <a:r>
              <a:rPr lang="ru-RU" sz="13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спецтехники на автомобильном шасси.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555750" y="1988840"/>
            <a:ext cx="6408738" cy="100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90600">
              <a:lnSpc>
                <a:spcPct val="85000"/>
              </a:lnSpc>
            </a:pPr>
            <a:r>
              <a:rPr lang="ru-RU" sz="1400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Генеральный директор: </a:t>
            </a:r>
            <a:r>
              <a:rPr lang="ru-RU" sz="1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Галимов</a:t>
            </a:r>
            <a:r>
              <a:rPr lang="ru-RU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Камиль</a:t>
            </a: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Салманович</a:t>
            </a: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endParaRPr lang="en-US" sz="14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defTabSz="990600">
              <a:lnSpc>
                <a:spcPct val="85000"/>
              </a:lnSpc>
            </a:pPr>
            <a:r>
              <a:rPr lang="ru-RU" sz="1400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Адрес</a:t>
            </a:r>
            <a:r>
              <a:rPr lang="ru-RU" sz="1400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 </a:t>
            </a:r>
            <a:r>
              <a:rPr lang="ru-RU" sz="1400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423603</a:t>
            </a: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г.Елабуга, проспект Нефтяников, д.1 (юридический)</a:t>
            </a:r>
            <a:r>
              <a:rPr lang="en-US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  <a:p>
            <a:pPr defTabSz="990600">
              <a:lnSpc>
                <a:spcPct val="85000"/>
              </a:lnSpc>
            </a:pPr>
            <a:r>
              <a:rPr lang="ru-RU" sz="1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Промплощадка</a:t>
            </a:r>
            <a:r>
              <a:rPr lang="ru-RU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(фактический)</a:t>
            </a:r>
            <a:r>
              <a:rPr lang="ru-RU" sz="1400" dirty="0">
                <a:latin typeface="Times New Roman" pitchFamily="18" charset="0"/>
              </a:rPr>
              <a:t> </a:t>
            </a:r>
            <a:endParaRPr lang="ru-RU" sz="14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990600">
              <a:lnSpc>
                <a:spcPct val="85000"/>
              </a:lnSpc>
            </a:pPr>
            <a:r>
              <a:rPr lang="ru-RU" sz="1400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Контакты: </a:t>
            </a:r>
            <a:r>
              <a:rPr lang="ru-RU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телефон </a:t>
            </a: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8-(85557) 5-57-75, факс 8-(85557) 5-57-33</a:t>
            </a:r>
            <a:r>
              <a:rPr lang="ru-RU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 </a:t>
            </a:r>
          </a:p>
          <a:p>
            <a:pPr defTabSz="990600">
              <a:lnSpc>
                <a:spcPct val="85000"/>
              </a:lnSpc>
            </a:pPr>
            <a:r>
              <a:rPr 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E-mail: kanzgd@elaz.ru,  www</a:t>
            </a:r>
            <a:r>
              <a:rPr lang="ru-RU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  <a:r>
              <a:rPr 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elaz.ru</a:t>
            </a:r>
            <a:r>
              <a:rPr lang="en-US" sz="1400" dirty="0" smtClean="0"/>
              <a:t> </a:t>
            </a:r>
            <a:endParaRPr lang="ru-RU" sz="1400" dirty="0"/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79562" y="1141428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9" descr="IMG_9555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390155" y="1611858"/>
            <a:ext cx="1119188" cy="1368425"/>
          </a:xfrm>
          <a:prstGeom prst="rect">
            <a:avLst/>
          </a:prstGeom>
          <a:noFill/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8" cstate="email"/>
          <a:srcRect l="21255" t="3578" b="11887"/>
          <a:stretch>
            <a:fillRect/>
          </a:stretch>
        </p:blipFill>
        <p:spPr bwMode="auto">
          <a:xfrm>
            <a:off x="683568" y="3088233"/>
            <a:ext cx="3805238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1" descr="_MG_2062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004048" y="3088233"/>
            <a:ext cx="3721100" cy="2212975"/>
          </a:xfrm>
          <a:prstGeom prst="rect">
            <a:avLst/>
          </a:prstGeom>
          <a:noFill/>
        </p:spPr>
      </p:pic>
      <p:pic>
        <p:nvPicPr>
          <p:cNvPr id="15" name="Picture 12" descr="DSC_4965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941537" y="5452318"/>
            <a:ext cx="1722438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3" descr="PICT0931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6804248" y="5452318"/>
            <a:ext cx="1727200" cy="126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2339753" y="1578694"/>
            <a:ext cx="5616624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5C763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Производство </a:t>
            </a:r>
            <a:r>
              <a:rPr lang="ru-RU" sz="1600" b="1" dirty="0" smtClean="0">
                <a:solidFill>
                  <a:srgbClr val="5C763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специальной техники</a:t>
            </a:r>
            <a:endParaRPr lang="ru-RU" sz="1600" b="1" dirty="0">
              <a:solidFill>
                <a:srgbClr val="5C763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1201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4860032" y="354360"/>
            <a:ext cx="4268812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Arial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Производственная сфера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55949" y="1795117"/>
            <a:ext cx="58324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Добыча нефти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6257" y="1267148"/>
            <a:ext cx="673258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НГДУ «Прикамнефть» ОАО «Татнефть»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645048" y="5824919"/>
            <a:ext cx="40719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Основной вид деятельности НГДУ  -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добыча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нефти</a:t>
            </a:r>
            <a:endParaRPr lang="ru-RU" sz="1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106488" y="2114272"/>
            <a:ext cx="6858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Начальник управления: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Шариков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Геннадий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Нестерович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u="sng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Адрес: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423603, РТ, г. Елабуга, пр.Нефтяников, д.32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u="sng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Контакты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тел.: 8(85557) 2-50-25, факс: 8(85557) 2-51-43,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prikam@tatneft.ru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04516" y="1208727"/>
            <a:ext cx="1566936" cy="42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20" descr="шариков 1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55572" y="1759273"/>
            <a:ext cx="1214438" cy="130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8" descr="здание.jp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827757" y="3120157"/>
            <a:ext cx="3453323" cy="232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20" descr="stanok_kachalka.jp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117430" y="3129014"/>
            <a:ext cx="3415010" cy="2316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21" descr="img34339_Krasnaya_neft.jp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964973" y="5517232"/>
            <a:ext cx="19431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22" descr="img34341_Seraya_neft.jp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372200" y="5474370"/>
            <a:ext cx="2000250" cy="124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64059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3239344" y="354360"/>
            <a:ext cx="5904656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Arial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Производственная сфера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18" descr="C:\Documents and Settings\Меркулов\Мои документы\Мои рисунки\Новая папка\Мои документы\Мои рисунки\Фотки всякие\09040025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924673" y="3284984"/>
            <a:ext cx="3900488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5" descr="C:\Documents and Settings\Меркулов\Мои документы\Мои рисунки\Фото Укупр\CD 1\YPP_FOTO_0334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81286" y="3284984"/>
            <a:ext cx="3786187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524671" y="1845990"/>
            <a:ext cx="58324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Производство укупорочной продукции, хозяйственных и галантерейных товаров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233712" y="1064930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«Елабужское предприятие укупорочных и пластмассовых изделий»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554759" y="5501084"/>
            <a:ext cx="4465513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indent="355600" algn="just">
              <a:defRPr/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Крышки для консервирования,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кронен-пробки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 колпачки алюминиевые,  бельевые прищепки, массажные щётки, хозяйственные щётки, жесть лакированная и литографированная, кольцо уплотнительное для крышки СКО 1-82, др. изделия из металла и пластмассы.</a:t>
            </a:r>
            <a:endParaRPr lang="ru-RU" sz="1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267744" y="2348880"/>
            <a:ext cx="640873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1400" u="sng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Генеральный директор: </a:t>
            </a:r>
            <a:r>
              <a:rPr lang="ru-RU" sz="1400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Базаров </a:t>
            </a:r>
            <a:r>
              <a:rPr lang="ru-RU" sz="1400" dirty="0">
                <a:solidFill>
                  <a:srgbClr val="0D0D0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Николай </a:t>
            </a:r>
            <a:r>
              <a:rPr lang="ru-RU" sz="1400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Александрович</a:t>
            </a:r>
            <a:endParaRPr lang="ru-RU" sz="1400" dirty="0">
              <a:solidFill>
                <a:srgbClr val="0D0D0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400" u="sng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Адрес: </a:t>
            </a:r>
            <a:r>
              <a:rPr lang="ru-RU" sz="1400" dirty="0">
                <a:solidFill>
                  <a:srgbClr val="0D0D0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РТ, г. Елабуга, ул. Тукая, д.38</a:t>
            </a:r>
          </a:p>
          <a:p>
            <a:pPr>
              <a:defRPr/>
            </a:pPr>
            <a:r>
              <a:rPr lang="ru-RU" sz="1400" u="sng" dirty="0">
                <a:solidFill>
                  <a:srgbClr val="0D0D0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Контакты: </a:t>
            </a:r>
            <a:r>
              <a:rPr lang="ru-RU" sz="1400" dirty="0">
                <a:solidFill>
                  <a:srgbClr val="0D0D0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	тел./факс: </a:t>
            </a:r>
            <a:r>
              <a:rPr lang="en-US" sz="1400" dirty="0">
                <a:solidFill>
                  <a:srgbClr val="0D0D0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+7</a:t>
            </a:r>
            <a:r>
              <a:rPr lang="ru-RU" sz="1400" dirty="0">
                <a:solidFill>
                  <a:srgbClr val="0D0D0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(85557)7-30-70, </a:t>
            </a:r>
            <a:r>
              <a:rPr lang="en-US" sz="1400" dirty="0">
                <a:solidFill>
                  <a:srgbClr val="0D0D0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E-mail: </a:t>
            </a:r>
            <a:r>
              <a:rPr lang="en-US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info@upak.ru</a:t>
            </a:r>
            <a:r>
              <a:rPr lang="ru-RU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Web</a:t>
            </a:r>
            <a:r>
              <a:rPr lang="en-US" sz="1400" dirty="0">
                <a:solidFill>
                  <a:srgbClr val="0D0D0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www.upak.ru</a:t>
            </a:r>
            <a:r>
              <a:rPr lang="en-US" sz="1200" b="1" dirty="0">
                <a:solidFill>
                  <a:srgbClr val="0D0D0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b="1" dirty="0">
              <a:solidFill>
                <a:srgbClr val="0D0D0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6" descr="C:\Documents and Settings\Меркулов\Мои документы\Мои рисунки\Фото Укупр\CD 2\YPP_2ser_0025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83568" y="1793751"/>
            <a:ext cx="1300655" cy="148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7" descr="W:\home\localhost\www\upak_new\images\tm\tm1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53864" y="1089212"/>
            <a:ext cx="1153840" cy="7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9" descr="C:\Documents and Settings\Меркулов\Рабочий стол\Продукция-большая.png"/>
          <p:cNvPicPr>
            <a:picLocks noChangeAspect="1" noChangeArrowheads="1"/>
          </p:cNvPicPr>
          <p:nvPr/>
        </p:nvPicPr>
        <p:blipFill rotWithShape="1">
          <a:blip r:embed="rId10" cstate="email"/>
          <a:srcRect t="12780" r="10150"/>
          <a:stretch/>
        </p:blipFill>
        <p:spPr bwMode="auto">
          <a:xfrm>
            <a:off x="797563" y="5589984"/>
            <a:ext cx="178298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0" descr="C:\Documents and Settings\Меркулов\Рабочий стол\Продукция-большая_1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6948264" y="5523288"/>
            <a:ext cx="1830165" cy="1218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1892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4"/>
          <p:cNvSpPr>
            <a:spLocks noChangeArrowheads="1"/>
          </p:cNvSpPr>
          <p:nvPr/>
        </p:nvSpPr>
        <p:spPr bwMode="auto">
          <a:xfrm>
            <a:off x="2915816" y="1497242"/>
            <a:ext cx="5792351" cy="1815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28 мая 1781 года высочайшим повелением императрицы Екатерины II выдана «жалованная грамота» с изображением герба. Современный герб Елабуги имеет такое описание: «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</a:rPr>
              <a:t>В серебряном поле на зеленой земле черный пень, имеющий отходящую вправо ветвь с зелеными листьями, на пне - сидящий с воздетыми и обращенными влево крыльями червленый дятел, имеющий золотые глаза и клюв».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00122" y="3741385"/>
            <a:ext cx="62635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293315"/>
                </a:solidFill>
              </a:rPr>
              <a:t>          Золото в геральдике символизирует прочность, великодушие, богатство, урожай. </a:t>
            </a:r>
            <a:br>
              <a:rPr lang="ru-RU" sz="1600" b="1" i="1" dirty="0" smtClean="0">
                <a:solidFill>
                  <a:srgbClr val="293315"/>
                </a:solidFill>
              </a:rPr>
            </a:br>
            <a:r>
              <a:rPr lang="ru-RU" sz="1600" b="1" i="1" dirty="0" smtClean="0">
                <a:solidFill>
                  <a:srgbClr val="293315"/>
                </a:solidFill>
              </a:rPr>
              <a:t>          Серебро - чистоту, благородство, мир,  </a:t>
            </a:r>
            <a:r>
              <a:rPr lang="ru-RU" sz="1600" b="1" i="1" dirty="0" err="1" smtClean="0">
                <a:solidFill>
                  <a:srgbClr val="293315"/>
                </a:solidFill>
              </a:rPr>
              <a:t>взаимосотрудничество</a:t>
            </a:r>
            <a:r>
              <a:rPr lang="ru-RU" sz="1600" b="1" i="1" dirty="0" smtClean="0">
                <a:solidFill>
                  <a:srgbClr val="293315"/>
                </a:solidFill>
              </a:rPr>
              <a:t>. </a:t>
            </a:r>
            <a:br>
              <a:rPr lang="ru-RU" sz="1600" b="1" i="1" dirty="0" smtClean="0">
                <a:solidFill>
                  <a:srgbClr val="293315"/>
                </a:solidFill>
              </a:rPr>
            </a:br>
            <a:r>
              <a:rPr lang="ru-RU" sz="1600" b="1" i="1" dirty="0" smtClean="0">
                <a:solidFill>
                  <a:srgbClr val="293315"/>
                </a:solidFill>
              </a:rPr>
              <a:t>          Красный цвет - символ труда, мужества, красоты и жизни. </a:t>
            </a:r>
            <a:br>
              <a:rPr lang="ru-RU" sz="1600" b="1" i="1" dirty="0" smtClean="0">
                <a:solidFill>
                  <a:srgbClr val="293315"/>
                </a:solidFill>
              </a:rPr>
            </a:br>
            <a:r>
              <a:rPr lang="ru-RU" sz="1600" b="1" i="1" dirty="0" smtClean="0">
                <a:solidFill>
                  <a:srgbClr val="293315"/>
                </a:solidFill>
              </a:rPr>
              <a:t>          Зеленый цвет - весны, радости, надежды, природы и здоровья. </a:t>
            </a:r>
            <a:br>
              <a:rPr lang="ru-RU" sz="1600" b="1" i="1" dirty="0" smtClean="0">
                <a:solidFill>
                  <a:srgbClr val="293315"/>
                </a:solidFill>
              </a:rPr>
            </a:br>
            <a:r>
              <a:rPr lang="ru-RU" sz="1600" b="1" i="1" dirty="0" smtClean="0">
                <a:solidFill>
                  <a:srgbClr val="293315"/>
                </a:solidFill>
              </a:rPr>
              <a:t>          Черный цвет - символизирует благоразумие, мудрость, скромность и честность.</a:t>
            </a:r>
            <a:endParaRPr lang="ru-RU" sz="1600" b="1" i="1" dirty="0">
              <a:solidFill>
                <a:srgbClr val="293315"/>
              </a:solidFill>
            </a:endParaRPr>
          </a:p>
        </p:txBody>
      </p:sp>
      <p:sp>
        <p:nvSpPr>
          <p:cNvPr id="18" name="Содержимое 2"/>
          <p:cNvSpPr>
            <a:spLocks noGrp="1"/>
          </p:cNvSpPr>
          <p:nvPr>
            <p:ph idx="1"/>
          </p:nvPr>
        </p:nvSpPr>
        <p:spPr>
          <a:xfrm>
            <a:off x="8100392" y="359163"/>
            <a:ext cx="1008112" cy="532656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Герб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9" name="Picture 2" descr="http://www.megabook.ru/MObjects2/data/pict2006/new/06s0865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00122" y="1257130"/>
            <a:ext cx="2189995" cy="2232248"/>
          </a:xfrm>
          <a:prstGeom prst="rect">
            <a:avLst/>
          </a:prstGeom>
          <a:noFill/>
        </p:spPr>
      </p:pic>
      <p:pic>
        <p:nvPicPr>
          <p:cNvPr id="20" name="Picture 2" descr="16elabuga_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910" y="3741385"/>
            <a:ext cx="1944216" cy="242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4068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3203848" y="376064"/>
            <a:ext cx="5904656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Arial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Производственная сфера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412430" y="1556792"/>
            <a:ext cx="58324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Производство мяса и мясных продуктов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196530" y="1126579"/>
            <a:ext cx="62642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ОАО «</a:t>
            </a:r>
            <a:r>
              <a:rPr lang="ru-RU" sz="2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Елабужский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мясоконсервный комбинат»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519771" y="5499809"/>
            <a:ext cx="4340225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indent="355600" algn="just">
              <a:defRPr/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ОАО «ЕМКК» осуществляет собственный забой скота, выпускает колбасные изделия и полуфабрикаты, мясные и мясорастительные консервы. Поставляет охлажденное мясо и субпродукты. Производит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халяльную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продукцию.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339752" y="1916832"/>
            <a:ext cx="640873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Генеральный директор: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Фазлиахметов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Равиль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Галиахметович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Адрес: 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Елабужский район, промышленная площадка «Алабуга» улица 13.1 корпус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Контакты: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Телефон, факс –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5-51-08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emkk@mail.ru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8" descr="lable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89614" y="1124744"/>
            <a:ext cx="822569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9" descr="Fazliakhmetov_R_G.jp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800586" y="1973193"/>
            <a:ext cx="1200623" cy="1137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9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076056" y="3144962"/>
            <a:ext cx="3567882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0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935596" y="5445224"/>
            <a:ext cx="1584176" cy="1252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2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83568" y="3140968"/>
            <a:ext cx="3816424" cy="212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3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6853225" y="5445223"/>
            <a:ext cx="1575470" cy="1252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34256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5255778" y="376064"/>
            <a:ext cx="3888221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Arial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Производственная сфера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411760" y="1700808"/>
            <a:ext cx="58324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Производство кисломолочной продукции</a:t>
            </a:r>
            <a:endParaRPr lang="ru-RU" sz="1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67844" y="1109687"/>
            <a:ext cx="597587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ОАО «Алабуга соте»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555081" y="5284946"/>
            <a:ext cx="4248819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indent="3556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u="sng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Выпускаемая продукция:</a:t>
            </a:r>
          </a:p>
          <a:p>
            <a:pPr indent="3556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Молоко цельное</a:t>
            </a:r>
          </a:p>
          <a:p>
            <a:pPr indent="3556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Кисломолочные продукты</a:t>
            </a:r>
          </a:p>
          <a:p>
            <a:pPr indent="3556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Сметана</a:t>
            </a:r>
          </a:p>
          <a:p>
            <a:pPr indent="3556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Творожные изделия</a:t>
            </a:r>
          </a:p>
          <a:p>
            <a:pPr indent="3556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Масло</a:t>
            </a:r>
          </a:p>
          <a:p>
            <a:pPr indent="3556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Сливки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843783" y="2258288"/>
            <a:ext cx="604869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Директор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Алексеева Татьяна Михайловна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Адрес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РТ, г. Елабуга, ул. Казанская 104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Контакты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7-56-01, факс: 7-85-26,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el_moloko@list.ru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WP_000103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82873" y="2996952"/>
            <a:ext cx="3744416" cy="2304256"/>
          </a:xfrm>
          <a:prstGeom prst="rect">
            <a:avLst/>
          </a:prstGeom>
        </p:spPr>
      </p:pic>
      <p:pic>
        <p:nvPicPr>
          <p:cNvPr id="14" name="Рисунок 13" descr="06.jp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4931345" y="2996952"/>
            <a:ext cx="3937620" cy="2292117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186798" y="5509101"/>
            <a:ext cx="1728192" cy="115212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594078" y="5449800"/>
            <a:ext cx="1728192" cy="1270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113052" y="1268760"/>
            <a:ext cx="1154449" cy="98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plan26.03.12 (2).JPG"/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>
          <a:xfrm>
            <a:off x="1187624" y="1772816"/>
            <a:ext cx="1440160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744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411413" y="1868314"/>
            <a:ext cx="5832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Изготовление кондитерских и хлебобулочных изделий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268165" y="1178520"/>
            <a:ext cx="62642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ЗАО «Елабужский пищекомбинат»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514600" y="5428381"/>
            <a:ext cx="460851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indent="355600" algn="just">
              <a:defRPr/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Продукцией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Елабужского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пищекомбината являются кондитерские  и хлебобулочные изделия. Ассортимент продукции разнообразен хлебобулочные изделия: хлеб, батоны, булочки. Кондитерские изделия: пряники, печенье,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чак-чак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мармелад, конфеты, зефир, а так же сувенирная продукция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484438" y="2258288"/>
            <a:ext cx="640873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Директор: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Пурий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Ярослав Михайлович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Адрес: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Республика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Татарстан, г. Елабуга, ул. Интернациональная, 11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Контакты: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Тел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./факс (85557)3-40-83. 3-69-21, 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slasti.com@bk.ru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5" descr="C:\Documents and Settings\User\Рабочий стол\ЛОГОТИП_СЛАСТЕЛА_6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0111" y="1124744"/>
            <a:ext cx="872527" cy="900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8" descr="http://www.yelabuga.ru/upload/puriy_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" y="2060848"/>
            <a:ext cx="142875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6" descr="C:\Documents and Settings\User\Рабочий стол\з\фото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00" y="3217391"/>
            <a:ext cx="3733800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7" descr="C:\Documents and Settings\User\Рабочий стол\з\фото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29200" y="3212629"/>
            <a:ext cx="3719264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8" descr="C:\Documents and Settings\User\Рабочий стол\МАРКЕТИНГ\Фото продукции для сайта\разворот 3.jpg"/>
          <p:cNvPicPr>
            <a:picLocks noChangeAspect="1" noChangeArrowheads="1"/>
          </p:cNvPicPr>
          <p:nvPr/>
        </p:nvPicPr>
        <p:blipFill>
          <a:blip r:embed="rId10" cstate="print"/>
          <a:srcRect r="65599"/>
          <a:stretch>
            <a:fillRect/>
          </a:stretch>
        </p:blipFill>
        <p:spPr bwMode="auto">
          <a:xfrm>
            <a:off x="960439" y="5501275"/>
            <a:ext cx="1491522" cy="1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9" descr="C:\Documents and Settings\User\Рабочий стол\МАРКЕТИНГ\Фото продукции для сайта\буклет нов 1.jpg"/>
          <p:cNvPicPr>
            <a:picLocks noChangeAspect="1" noChangeArrowheads="1"/>
          </p:cNvPicPr>
          <p:nvPr/>
        </p:nvPicPr>
        <p:blipFill>
          <a:blip r:embed="rId11" cstate="print"/>
          <a:srcRect l="32381" t="3741" r="33595" b="21515"/>
          <a:stretch>
            <a:fillRect/>
          </a:stretch>
        </p:blipFill>
        <p:spPr bwMode="auto">
          <a:xfrm>
            <a:off x="7236296" y="5501274"/>
            <a:ext cx="1296144" cy="1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Содержимое 2"/>
          <p:cNvSpPr txBox="1">
            <a:spLocks/>
          </p:cNvSpPr>
          <p:nvPr/>
        </p:nvSpPr>
        <p:spPr>
          <a:xfrm>
            <a:off x="3224932" y="367432"/>
            <a:ext cx="5904656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Arial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Производственная сфера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8126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3227388" y="408087"/>
            <a:ext cx="5905500" cy="428625"/>
          </a:xfrm>
        </p:spPr>
        <p:txBody>
          <a:bodyPr>
            <a:noAutofit/>
          </a:bodyPr>
          <a:lstStyle/>
          <a:p>
            <a:pPr algn="r">
              <a:buFont typeface="Wingdings 2" pitchFamily="18" charset="2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Перспективы развития</a:t>
            </a:r>
          </a:p>
        </p:txBody>
      </p:sp>
      <p:sp>
        <p:nvSpPr>
          <p:cNvPr id="8" name="Прямоугольник 4"/>
          <p:cNvSpPr>
            <a:spLocks noChangeArrowheads="1"/>
          </p:cNvSpPr>
          <p:nvPr/>
        </p:nvSpPr>
        <p:spPr bwMode="auto">
          <a:xfrm>
            <a:off x="5608637" y="3697868"/>
            <a:ext cx="37496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 smtClean="0">
                <a:latin typeface="Verdana" pitchFamily="34" charset="0"/>
              </a:rPr>
              <a:t>Федеральная</a:t>
            </a:r>
          </a:p>
          <a:p>
            <a:pPr algn="ctr">
              <a:defRPr/>
            </a:pPr>
            <a:r>
              <a:rPr lang="ru-RU" sz="1400" dirty="0" smtClean="0">
                <a:latin typeface="Verdana" pitchFamily="34" charset="0"/>
              </a:rPr>
              <a:t> </a:t>
            </a:r>
            <a:r>
              <a:rPr lang="ru-RU" sz="1400" dirty="0">
                <a:latin typeface="Verdana" pitchFamily="34" charset="0"/>
              </a:rPr>
              <a:t>трасса </a:t>
            </a:r>
            <a:r>
              <a:rPr lang="ru-RU" sz="1400" dirty="0" smtClean="0">
                <a:latin typeface="Verdana" pitchFamily="34" charset="0"/>
              </a:rPr>
              <a:t>М-7 (2 </a:t>
            </a:r>
            <a:r>
              <a:rPr lang="ru-RU" sz="1400" dirty="0">
                <a:latin typeface="Verdana" pitchFamily="34" charset="0"/>
              </a:rPr>
              <a:t>км)</a:t>
            </a:r>
            <a:endParaRPr lang="ru-RU" sz="1400" dirty="0">
              <a:latin typeface="+mn-lt"/>
            </a:endParaRPr>
          </a:p>
        </p:txBody>
      </p:sp>
      <p:sp>
        <p:nvSpPr>
          <p:cNvPr id="9" name="Прямоугольник 5"/>
          <p:cNvSpPr>
            <a:spLocks noChangeArrowheads="1"/>
          </p:cNvSpPr>
          <p:nvPr/>
        </p:nvSpPr>
        <p:spPr bwMode="auto">
          <a:xfrm>
            <a:off x="755650" y="6381328"/>
            <a:ext cx="37393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Река Кама – приток реки Волги</a:t>
            </a:r>
          </a:p>
        </p:txBody>
      </p:sp>
      <p:sp>
        <p:nvSpPr>
          <p:cNvPr id="10" name="Прямоугольник 6"/>
          <p:cNvSpPr>
            <a:spLocks noChangeArrowheads="1"/>
          </p:cNvSpPr>
          <p:nvPr/>
        </p:nvSpPr>
        <p:spPr bwMode="auto">
          <a:xfrm>
            <a:off x="4875150" y="6381328"/>
            <a:ext cx="40893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Особая экономическая зона «</a:t>
            </a:r>
            <a:r>
              <a:rPr lang="ru-RU" sz="1600" b="1" dirty="0" err="1"/>
              <a:t>Алабуга</a:t>
            </a:r>
            <a:r>
              <a:rPr lang="ru-RU" sz="1600" b="1" dirty="0"/>
              <a:t>»</a:t>
            </a:r>
          </a:p>
        </p:txBody>
      </p:sp>
      <p:pic>
        <p:nvPicPr>
          <p:cNvPr id="11" name="Рисунок 9" descr="ts.jpe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75403" y="4291889"/>
            <a:ext cx="3768605" cy="194542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pic>
        <p:nvPicPr>
          <p:cNvPr id="12" name="Рисунок 13" descr="3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6575" y="2117468"/>
            <a:ext cx="2225675" cy="15200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pic>
        <p:nvPicPr>
          <p:cNvPr id="13" name="Picture 12" descr="C:\Documents and Settings\Admin\Рабочий стол\JP ajnj\begish2005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81375" y="2117468"/>
            <a:ext cx="2227263" cy="1527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4"/>
          <p:cNvSpPr>
            <a:spLocks noChangeArrowheads="1"/>
          </p:cNvSpPr>
          <p:nvPr/>
        </p:nvSpPr>
        <p:spPr bwMode="auto">
          <a:xfrm>
            <a:off x="323528" y="3708980"/>
            <a:ext cx="28083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Verdana" pitchFamily="34" charset="0"/>
              </a:rPr>
              <a:t>Железная </a:t>
            </a:r>
            <a:r>
              <a:rPr lang="ru-RU" sz="1400" dirty="0" smtClean="0">
                <a:latin typeface="Verdana" pitchFamily="34" charset="0"/>
              </a:rPr>
              <a:t>дорога  </a:t>
            </a:r>
            <a:r>
              <a:rPr lang="ru-RU" sz="1400" dirty="0">
                <a:latin typeface="Verdana" pitchFamily="34" charset="0"/>
              </a:rPr>
              <a:t>(20 км)</a:t>
            </a:r>
          </a:p>
        </p:txBody>
      </p:sp>
      <p:sp>
        <p:nvSpPr>
          <p:cNvPr id="15" name="Прямоугольник 11"/>
          <p:cNvSpPr>
            <a:spLocks noChangeArrowheads="1"/>
          </p:cNvSpPr>
          <p:nvPr/>
        </p:nvSpPr>
        <p:spPr bwMode="auto">
          <a:xfrm>
            <a:off x="3131840" y="3637543"/>
            <a:ext cx="27987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Verdana" pitchFamily="34" charset="0"/>
              </a:rPr>
              <a:t>Аэропорт </a:t>
            </a:r>
          </a:p>
          <a:p>
            <a:pPr algn="ctr"/>
            <a:r>
              <a:rPr lang="ru-RU" sz="1400" dirty="0" smtClean="0">
                <a:solidFill>
                  <a:srgbClr val="000000"/>
                </a:solidFill>
                <a:latin typeface="Verdana" pitchFamily="34" charset="0"/>
              </a:rPr>
              <a:t>«</a:t>
            </a:r>
            <a:r>
              <a:rPr lang="ru-RU" sz="1400" dirty="0" err="1" smtClean="0">
                <a:solidFill>
                  <a:srgbClr val="000000"/>
                </a:solidFill>
                <a:latin typeface="Verdana" pitchFamily="34" charset="0"/>
              </a:rPr>
              <a:t>Бегишево</a:t>
            </a:r>
            <a:r>
              <a:rPr lang="ru-RU" sz="1400" dirty="0">
                <a:solidFill>
                  <a:srgbClr val="000000"/>
                </a:solidFill>
                <a:latin typeface="Verdana" pitchFamily="34" charset="0"/>
              </a:rPr>
              <a:t>» (40 км)</a:t>
            </a:r>
            <a:endParaRPr lang="ru-RU" sz="1400" dirty="0">
              <a:latin typeface="Verdana" pitchFamily="34" charset="0"/>
            </a:endParaRPr>
          </a:p>
        </p:txBody>
      </p:sp>
      <p:sp>
        <p:nvSpPr>
          <p:cNvPr id="16" name="Прямоугольник 4"/>
          <p:cNvSpPr>
            <a:spLocks noChangeArrowheads="1"/>
          </p:cNvSpPr>
          <p:nvPr/>
        </p:nvSpPr>
        <p:spPr bwMode="auto">
          <a:xfrm>
            <a:off x="38223" y="1012974"/>
            <a:ext cx="910577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ja-JP" sz="2400" b="1" dirty="0">
                <a:solidFill>
                  <a:srgbClr val="002060"/>
                </a:solidFill>
                <a:cs typeface="Times New Roman" pitchFamily="18" charset="0"/>
              </a:rPr>
              <a:t>Территориальный потенциал </a:t>
            </a:r>
          </a:p>
          <a:p>
            <a:pPr algn="ctr"/>
            <a:r>
              <a:rPr lang="ru-RU" altLang="ja-JP" sz="2400" b="1" dirty="0" err="1">
                <a:solidFill>
                  <a:srgbClr val="002060"/>
                </a:solidFill>
                <a:cs typeface="Times New Roman" pitchFamily="18" charset="0"/>
              </a:rPr>
              <a:t>Елабужского</a:t>
            </a:r>
            <a:r>
              <a:rPr lang="ru-RU" altLang="ja-JP" sz="2400" b="1" dirty="0">
                <a:solidFill>
                  <a:srgbClr val="002060"/>
                </a:solidFill>
                <a:cs typeface="Times New Roman" pitchFamily="18" charset="0"/>
              </a:rPr>
              <a:t> муниципального района</a:t>
            </a:r>
          </a:p>
        </p:txBody>
      </p:sp>
      <p:pic>
        <p:nvPicPr>
          <p:cNvPr id="17" name="Рисунок 10" descr="Описание: http://doroga7.ru/images/stories/news/014/2014-10/2014-10-22_reconstruction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018" y="2117468"/>
            <a:ext cx="2274912" cy="152755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6" descr="Описание: http://plastinfo.ru/content/imgupload/news_2014/alabuga_vid_82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291888"/>
            <a:ext cx="3590993" cy="194542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8741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5292080" y="404664"/>
            <a:ext cx="3798888" cy="555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 2" pitchFamily="18" charset="2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Перспективы развития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5495" y="1167135"/>
            <a:ext cx="90730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ja-JP" sz="2400" b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Туристско-оздоровительный комплекс «Изумрудный берег" </a:t>
            </a:r>
            <a:endParaRPr lang="ru-RU" altLang="ja-JP" sz="2400" b="1" dirty="0">
              <a:solidFill>
                <a:schemeClr val="tx2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9" name="Picture 2" descr="http://st.stranamam.ru/data/cache/2014aug/30/08/13221304_77974thumb65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9"/>
          <a:stretch/>
        </p:blipFill>
        <p:spPr bwMode="auto">
          <a:xfrm>
            <a:off x="3779912" y="2211313"/>
            <a:ext cx="5148064" cy="366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23528" y="2204864"/>
            <a:ext cx="3243090" cy="35702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 Пассажирский речной причал</a:t>
            </a:r>
          </a:p>
          <a:p>
            <a:pPr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2. Яхт-клуб «Лодки на воду» </a:t>
            </a:r>
          </a:p>
          <a:p>
            <a:pPr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3. Остров «Робинзон»</a:t>
            </a:r>
          </a:p>
          <a:p>
            <a:pPr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4. Ресторан «ГРОТ»</a:t>
            </a:r>
          </a:p>
          <a:p>
            <a:pPr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5. Смотровая площадка из стекла</a:t>
            </a:r>
          </a:p>
          <a:p>
            <a:pPr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6. Комплекс фонтанов на водяной глади</a:t>
            </a:r>
          </a:p>
          <a:p>
            <a:pPr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7. Эллинг для больших  и малых судов</a:t>
            </a:r>
          </a:p>
          <a:p>
            <a:pPr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8. «Остров встреч»</a:t>
            </a:r>
          </a:p>
          <a:p>
            <a:pPr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9. Площадка для кемпинга и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караванинга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10. «Причал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бродячего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артиста»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78330" y="1700808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Площадь территории - 400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га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прибрежной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полосы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рек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Камы и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Тоймы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2273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5292080" y="425103"/>
            <a:ext cx="3798888" cy="555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 2" pitchFamily="18" charset="2"/>
              <a:buNone/>
            </a:pPr>
            <a:r>
              <a:rPr lang="ru-RU" sz="2400" b="1" dirty="0">
                <a:solidFill>
                  <a:schemeClr val="bg1"/>
                </a:solidFill>
              </a:rPr>
              <a:t>Перспективы развития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46533" y="1197913"/>
            <a:ext cx="85010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ja-JP" sz="2400" b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Инфраструктура для реализации проекта</a:t>
            </a:r>
            <a:endParaRPr lang="ru-RU" altLang="ja-JP" sz="2400" b="1" dirty="0">
              <a:solidFill>
                <a:schemeClr val="tx2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9" name="Picture 6" descr="http://doc.sezalabuga.ru/upload/iblock/0af/%D1%88%D0%B8%D1%88%D0%BA%D0%B8%D0%BD%D1%81%D0%BA%D0%B8%D0%B5%20%D0%BF%D1%80%D1%83%D0%B4%D1%8B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3"/>
          <a:stretch/>
        </p:blipFill>
        <p:spPr bwMode="auto">
          <a:xfrm>
            <a:off x="335388" y="2348880"/>
            <a:ext cx="4220073" cy="268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D:\Для всех\картинки\мост\37226417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653136"/>
            <a:ext cx="181676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14817" y="1867131"/>
            <a:ext cx="42571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Пешеходный мост через </a:t>
            </a:r>
            <a:r>
              <a:rPr lang="ru-RU" sz="2000" b="1" dirty="0" err="1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р.Тойма</a:t>
            </a:r>
            <a:endParaRPr lang="ru-RU" sz="2000" b="1" dirty="0">
              <a:solidFill>
                <a:schemeClr val="bg2">
                  <a:lumMod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995195" y="1845210"/>
            <a:ext cx="38252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err="1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Берегоукрепление</a:t>
            </a:r>
            <a:endParaRPr lang="ru-RU" sz="2000" b="1" dirty="0">
              <a:solidFill>
                <a:schemeClr val="bg2">
                  <a:lumMod val="2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13" name="Picture 3" descr="\\KARLINA\Users\Public\Берегоукрепление\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2" b="6540"/>
          <a:stretch/>
        </p:blipFill>
        <p:spPr bwMode="auto">
          <a:xfrm>
            <a:off x="5035735" y="2418563"/>
            <a:ext cx="3784737" cy="261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\\KARLINA\Users\Public\Берегоукрепление\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1" r="6565" b="1164"/>
          <a:stretch/>
        </p:blipFill>
        <p:spPr bwMode="auto">
          <a:xfrm>
            <a:off x="6883400" y="4787912"/>
            <a:ext cx="215309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3376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61" y="2658946"/>
            <a:ext cx="7988155" cy="3996076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108159" y="941303"/>
            <a:ext cx="7928337" cy="615489"/>
          </a:xfrm>
          <a:prstGeom prst="rect">
            <a:avLst/>
          </a:prstGeom>
        </p:spPr>
        <p:txBody>
          <a:bodyPr lIns="45720" rIns="45720"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Строительство «Пассажирского причала» </a:t>
            </a:r>
            <a:endParaRPr lang="ru-RU" sz="2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51961" y="1643283"/>
            <a:ext cx="7988155" cy="101566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Объем инвестиций -75,58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Инвестор - ООО «КОНТ» (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г.Санкт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-Петербург)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5292080" y="425103"/>
            <a:ext cx="3798888" cy="555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 2" pitchFamily="18" charset="2"/>
              <a:buNone/>
            </a:pPr>
            <a:r>
              <a:rPr lang="ru-RU" sz="2400" b="1" dirty="0">
                <a:solidFill>
                  <a:schemeClr val="bg1"/>
                </a:solidFill>
              </a:rPr>
              <a:t>Перспективы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2827220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5292080" y="404664"/>
            <a:ext cx="3798888" cy="555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 2" pitchFamily="18" charset="2"/>
              <a:buNone/>
            </a:pPr>
            <a:r>
              <a:rPr lang="ru-RU" sz="2400" b="1" dirty="0">
                <a:solidFill>
                  <a:schemeClr val="bg1"/>
                </a:solidFill>
              </a:rPr>
              <a:t>Перспективы развития</a:t>
            </a:r>
          </a:p>
        </p:txBody>
      </p:sp>
      <p:sp>
        <p:nvSpPr>
          <p:cNvPr id="8" name="Прямоугольник 10"/>
          <p:cNvSpPr>
            <a:spLocks noChangeArrowheads="1"/>
          </p:cNvSpPr>
          <p:nvPr/>
        </p:nvSpPr>
        <p:spPr bwMode="auto">
          <a:xfrm>
            <a:off x="1493837" y="1170839"/>
            <a:ext cx="61563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ja-JP" sz="2800" b="1" dirty="0" smtClean="0">
                <a:solidFill>
                  <a:srgbClr val="002060"/>
                </a:solidFill>
                <a:cs typeface="Times New Roman" pitchFamily="18" charset="0"/>
              </a:rPr>
              <a:t>Яхт-луб «Лодки на воду»</a:t>
            </a:r>
            <a:endParaRPr lang="ru-RU" altLang="ja-JP" sz="28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9" name="Picture 12" descr="E:\1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27559" r="91" b="38816"/>
          <a:stretch/>
        </p:blipFill>
        <p:spPr bwMode="auto">
          <a:xfrm>
            <a:off x="292639" y="1844824"/>
            <a:ext cx="8636932" cy="281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spbobrazovanie.ru/userfiles/3407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12903"/>
          <a:stretch/>
        </p:blipFill>
        <p:spPr bwMode="auto">
          <a:xfrm>
            <a:off x="1193818" y="4785045"/>
            <a:ext cx="3306174" cy="197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www.pildne.lv/box/images/anapa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9" r="5785" b="2701"/>
          <a:stretch/>
        </p:blipFill>
        <p:spPr bwMode="auto">
          <a:xfrm>
            <a:off x="4866226" y="4785045"/>
            <a:ext cx="3306174" cy="196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7819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www.outdoors.ru/foto/album/16420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3" b="7793"/>
          <a:stretch/>
        </p:blipFill>
        <p:spPr bwMode="auto">
          <a:xfrm>
            <a:off x="5203675" y="4539024"/>
            <a:ext cx="3619501" cy="2274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17" descr="http://media.wikiplanet.ru/photos/operators/134/134__895__object__1357634071-377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"/>
          <a:stretch/>
        </p:blipFill>
        <p:spPr bwMode="auto">
          <a:xfrm>
            <a:off x="1146258" y="2267528"/>
            <a:ext cx="2472095" cy="224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http://fion.ru/images/photo/2666bc4c7fda1d77290a5216aec0e15e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" t="11039" r="2443" b="11039"/>
          <a:stretch/>
        </p:blipFill>
        <p:spPr bwMode="auto">
          <a:xfrm>
            <a:off x="1146258" y="4539024"/>
            <a:ext cx="3770114" cy="2274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6" descr="Картинка 18 из 64000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79912" y="2265503"/>
            <a:ext cx="2449653" cy="1707370"/>
          </a:xfrm>
          <a:prstGeom prst="rect">
            <a:avLst/>
          </a:prstGeom>
          <a:noFill/>
        </p:spPr>
      </p:pic>
      <p:sp>
        <p:nvSpPr>
          <p:cNvPr id="11" name="Содержимое 2"/>
          <p:cNvSpPr txBox="1">
            <a:spLocks/>
          </p:cNvSpPr>
          <p:nvPr/>
        </p:nvSpPr>
        <p:spPr>
          <a:xfrm>
            <a:off x="5364088" y="454056"/>
            <a:ext cx="3779912" cy="4286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 2" pitchFamily="18" charset="2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Перспективы развития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0"/>
          <p:cNvSpPr>
            <a:spLocks noChangeArrowheads="1"/>
          </p:cNvSpPr>
          <p:nvPr/>
        </p:nvSpPr>
        <p:spPr bwMode="auto">
          <a:xfrm>
            <a:off x="1197006" y="1052736"/>
            <a:ext cx="68313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ja-JP" sz="2400" b="1" dirty="0">
                <a:solidFill>
                  <a:srgbClr val="002060"/>
                </a:solidFill>
                <a:ea typeface="+mj-ea"/>
                <a:cs typeface="+mj-cs"/>
              </a:rPr>
              <a:t>Остров «Робинзон»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44895" y="1333217"/>
            <a:ext cx="7987545" cy="101566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Объем инвестиций -100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 площадь – 80 га.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Инвестор - ИП Низаметдинов Ф.Р.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4" descr="D:\Для всех\картинки\охотничий стан\382a1d40d5.jpg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8" r="19385"/>
          <a:stretch/>
        </p:blipFill>
        <p:spPr bwMode="auto">
          <a:xfrm>
            <a:off x="6362150" y="2265502"/>
            <a:ext cx="2458322" cy="224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http://images-6.moifoto.org/big/1/367/2563093rpr.jpg?143008846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" t="8009" r="17003" b="42500"/>
          <a:stretch/>
        </p:blipFill>
        <p:spPr bwMode="auto">
          <a:xfrm>
            <a:off x="3688493" y="3862208"/>
            <a:ext cx="2859689" cy="1799040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6504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5580112" y="404664"/>
            <a:ext cx="3560508" cy="428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 2" pitchFamily="18" charset="2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Перспективы развития</a:t>
            </a:r>
          </a:p>
        </p:txBody>
      </p:sp>
      <p:sp>
        <p:nvSpPr>
          <p:cNvPr id="8" name="Прямоугольник 10"/>
          <p:cNvSpPr>
            <a:spLocks noChangeArrowheads="1"/>
          </p:cNvSpPr>
          <p:nvPr/>
        </p:nvSpPr>
        <p:spPr bwMode="auto">
          <a:xfrm>
            <a:off x="179512" y="1095127"/>
            <a:ext cx="8905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ja-JP" sz="2400" b="1" dirty="0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Понтонный (пешеходный) мост</a:t>
            </a:r>
          </a:p>
        </p:txBody>
      </p:sp>
      <p:pic>
        <p:nvPicPr>
          <p:cNvPr id="9" name="Picture 2" descr="http://smorodina.com/uploads/image/image/73516/_________-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29" y="1733001"/>
            <a:ext cx="3988593" cy="299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sdelanounas.ru/i/a/w/1/f_aW1nLWZvdGtpLnlhbmRleC5ydS9nZXQvNjgyMy8zMDM0ODE1Mi4xOGUvMF84MDc1OF82ZDQxODU5MF9vcmlnP19faWQ9NTE4NzM=.jpe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6" b="17246"/>
          <a:stretch/>
        </p:blipFill>
        <p:spPr bwMode="auto">
          <a:xfrm>
            <a:off x="1907703" y="4237282"/>
            <a:ext cx="7039127" cy="257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509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3203848" y="448072"/>
            <a:ext cx="5904656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Arial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Экология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2555776" y="1124744"/>
            <a:ext cx="6192688" cy="461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Елабуга – жемчужина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Прикамья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62334" y="2851222"/>
            <a:ext cx="2627784" cy="317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Общая площадь заповедной территории национального парка «Нижняя Кама»</a:t>
            </a:r>
          </a:p>
          <a:p>
            <a:pPr algn="ctr">
              <a:defRPr/>
            </a:pPr>
            <a:r>
              <a:rPr lang="en-US" sz="20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cs typeface="Times New Roman" pitchFamily="18" charset="0"/>
              </a:rPr>
              <a:t>26 </a:t>
            </a:r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460 га.,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из них 17 067 га. находится на территории </a:t>
            </a:r>
            <a:r>
              <a:rPr lang="ru-RU" sz="2000" b="1" dirty="0" err="1" smtClean="0">
                <a:solidFill>
                  <a:srgbClr val="C00000"/>
                </a:solidFill>
                <a:cs typeface="Times New Roman" pitchFamily="18" charset="0"/>
              </a:rPr>
              <a:t>Елабужского</a:t>
            </a:r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 района</a:t>
            </a:r>
          </a:p>
        </p:txBody>
      </p:sp>
      <p:pic>
        <p:nvPicPr>
          <p:cNvPr id="10" name="Picture 3" descr="G:\Admin\Мои документы\ФОТО\ЕГМЗ\новый презентационный  фильм\147.jpg"/>
          <p:cNvPicPr>
            <a:picLocks noChangeAspect="1" noChangeArrowheads="1"/>
          </p:cNvPicPr>
          <p:nvPr/>
        </p:nvPicPr>
        <p:blipFill>
          <a:blip r:embed="rId6" cstate="email"/>
          <a:stretch>
            <a:fillRect/>
          </a:stretch>
        </p:blipFill>
        <p:spPr bwMode="auto">
          <a:xfrm>
            <a:off x="2987824" y="4239090"/>
            <a:ext cx="3240360" cy="2430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7" descr="G:\Admin\Мои документы\ФОТО\ЕГМЗ\новый презентационный  фильм\152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4227" y="1238795"/>
            <a:ext cx="2263465" cy="1634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8" descr="G:\Admin\Мои документы\ФОТО\ЕГМЗ\новый презентационный  фильм\153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613985" y="4960987"/>
            <a:ext cx="2448272" cy="1836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1" descr="G:\Admin\Мои документы\ФОТО\ЕГМЗ\новый презентационный  фильм\156.jpg"/>
          <p:cNvPicPr>
            <a:picLocks noChangeAspect="1" noChangeArrowheads="1"/>
          </p:cNvPicPr>
          <p:nvPr/>
        </p:nvPicPr>
        <p:blipFill>
          <a:blip r:embed="rId9" cstate="email"/>
          <a:stretch>
            <a:fillRect/>
          </a:stretch>
        </p:blipFill>
        <p:spPr bwMode="auto">
          <a:xfrm>
            <a:off x="2987824" y="1687506"/>
            <a:ext cx="3240360" cy="2372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2" descr="G:\Admin\Мои документы\ФОТО\ЕГМЗ\новый презентационный  фильм\157.jpg"/>
          <p:cNvPicPr>
            <a:picLocks noChangeAspect="1" noChangeArrowheads="1"/>
          </p:cNvPicPr>
          <p:nvPr/>
        </p:nvPicPr>
        <p:blipFill>
          <a:blip r:embed="rId10" cstate="email"/>
          <a:stretch>
            <a:fillRect/>
          </a:stretch>
        </p:blipFill>
        <p:spPr bwMode="auto">
          <a:xfrm>
            <a:off x="6804248" y="3345072"/>
            <a:ext cx="1928637" cy="1428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G:\Admin\Мои документы\ФОТО\Фото Елабуги от Кати\1\P6221385.JP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6804248" y="1686205"/>
            <a:ext cx="1944216" cy="14547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42816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5148064" y="404664"/>
            <a:ext cx="3988792" cy="428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 2" pitchFamily="18" charset="2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Перспективы развития</a:t>
            </a:r>
          </a:p>
        </p:txBody>
      </p:sp>
      <p:sp>
        <p:nvSpPr>
          <p:cNvPr id="8" name="Прямоугольник 10"/>
          <p:cNvSpPr>
            <a:spLocks noChangeArrowheads="1"/>
          </p:cNvSpPr>
          <p:nvPr/>
        </p:nvSpPr>
        <p:spPr bwMode="auto">
          <a:xfrm>
            <a:off x="1440011" y="1167135"/>
            <a:ext cx="61563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ja-JP" sz="2400" b="1" dirty="0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Ресторан «Грот»</a:t>
            </a:r>
          </a:p>
        </p:txBody>
      </p:sp>
      <p:pic>
        <p:nvPicPr>
          <p:cNvPr id="9" name="Picture 6" descr="http://russiaitalytourism.files.wordpress.com/2014/05/d0b3d180d0bed182d182d0b0.jpg?w=500&amp;h=23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7" t="1515" r="7628" b="500"/>
          <a:stretch/>
        </p:blipFill>
        <p:spPr bwMode="auto">
          <a:xfrm>
            <a:off x="5070631" y="4293096"/>
            <a:ext cx="3965865" cy="242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" t="19453" r="8554" b="15361"/>
          <a:stretch/>
        </p:blipFill>
        <p:spPr bwMode="auto">
          <a:xfrm>
            <a:off x="4794513" y="1772816"/>
            <a:ext cx="4169975" cy="235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www.sunrise-tour.ru/online/images/hotels/photos/000/062/62368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48" b="6665"/>
          <a:stretch/>
        </p:blipFill>
        <p:spPr bwMode="auto">
          <a:xfrm>
            <a:off x="1043608" y="4293096"/>
            <a:ext cx="3965865" cy="244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00879" y="2348880"/>
            <a:ext cx="4459153" cy="96032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Объем инвестиций - 50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Инвестор - ИП Закиров А.М.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4963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5785742" y="404664"/>
            <a:ext cx="3322762" cy="428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 2" pitchFamily="18" charset="2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Перспективы развития</a:t>
            </a:r>
          </a:p>
        </p:txBody>
      </p:sp>
      <p:sp>
        <p:nvSpPr>
          <p:cNvPr id="8" name="Прямоугольник 10"/>
          <p:cNvSpPr>
            <a:spLocks noChangeArrowheads="1"/>
          </p:cNvSpPr>
          <p:nvPr/>
        </p:nvSpPr>
        <p:spPr bwMode="auto">
          <a:xfrm>
            <a:off x="179512" y="1167135"/>
            <a:ext cx="8905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ja-JP" sz="2400" b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Фуникулерная трасса</a:t>
            </a:r>
            <a:endParaRPr lang="ru-RU" altLang="ja-JP" sz="2400" b="1" dirty="0">
              <a:solidFill>
                <a:schemeClr val="tx2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9" name="Picture 4" descr="http://ru3.anyfad.com/items/t1@8abcbbd3-b628-4b35-8df6-202eb6da6fae/Funikuler-Hungerburgbahn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" t="27485" r="132" b="-1"/>
          <a:stretch/>
        </p:blipFill>
        <p:spPr bwMode="auto">
          <a:xfrm>
            <a:off x="395535" y="1799381"/>
            <a:ext cx="7267611" cy="361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moygrad.kiev.ua/media/img/upload/%D1%84%D1%83%D0%BD%D0%B8%D0%BA%D1%83%D0%BB%D0%B5%D1%8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5"/>
          <a:stretch/>
        </p:blipFill>
        <p:spPr bwMode="auto">
          <a:xfrm>
            <a:off x="5148064" y="4368800"/>
            <a:ext cx="3672408" cy="244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7957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D:\Для всех\картинки\охотничий стан\e30c14933f.jp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9" b="5729"/>
          <a:stretch/>
        </p:blipFill>
        <p:spPr bwMode="auto">
          <a:xfrm>
            <a:off x="936501" y="4369112"/>
            <a:ext cx="3898409" cy="230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одержимое 2"/>
          <p:cNvSpPr txBox="1">
            <a:spLocks/>
          </p:cNvSpPr>
          <p:nvPr/>
        </p:nvSpPr>
        <p:spPr>
          <a:xfrm>
            <a:off x="5345112" y="438561"/>
            <a:ext cx="3798888" cy="555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 2" pitchFamily="18" charset="2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Перспективы развития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607441" y="1192624"/>
            <a:ext cx="85010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ja-JP" sz="2400" b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Отдых на «Острове встреч»</a:t>
            </a:r>
            <a:endParaRPr lang="ru-RU" altLang="ja-JP" sz="2400" b="1" dirty="0">
              <a:solidFill>
                <a:schemeClr val="tx2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10" name="Picture 3" descr="D:\Для всех\картинки\сафари\dog_sledding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0" t="10685" r="19602" b="18553"/>
          <a:stretch/>
        </p:blipFill>
        <p:spPr bwMode="auto">
          <a:xfrm>
            <a:off x="6185792" y="1902889"/>
            <a:ext cx="2756253" cy="180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review-image" descr="2df924c2111f36e583a5aa7e68bb4d69?ext=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5" t="13626" r="16479" b="5300"/>
          <a:stretch/>
        </p:blipFill>
        <p:spPr bwMode="auto">
          <a:xfrm>
            <a:off x="3995936" y="1902888"/>
            <a:ext cx="1902030" cy="169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review-image" descr="shutterstock_13133234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4" t="3612"/>
          <a:stretch/>
        </p:blipFill>
        <p:spPr bwMode="auto">
          <a:xfrm>
            <a:off x="936501" y="1902889"/>
            <a:ext cx="2823911" cy="180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10"/>
          <a:stretch/>
        </p:blipFill>
        <p:spPr bwMode="auto">
          <a:xfrm>
            <a:off x="5076056" y="4297104"/>
            <a:ext cx="3898409" cy="230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http://cs11058.userapi.com/u64954940/155693011/y_663b6a19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" t="12514" r="5395" b="20897"/>
          <a:stretch/>
        </p:blipFill>
        <p:spPr bwMode="auto">
          <a:xfrm>
            <a:off x="2989391" y="3140968"/>
            <a:ext cx="3958873" cy="21232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2875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copdoc.ru/f/articles/461/02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" t="5623" r="5477" b="6832"/>
          <a:stretch/>
        </p:blipFill>
        <p:spPr bwMode="auto">
          <a:xfrm>
            <a:off x="4998330" y="4278704"/>
            <a:ext cx="3900542" cy="2416066"/>
          </a:xfrm>
          <a:prstGeom prst="rect">
            <a:avLst/>
          </a:prstGeom>
          <a:noFill/>
          <a:ln w="3175">
            <a:noFill/>
          </a:ln>
        </p:spPr>
      </p:pic>
      <p:pic>
        <p:nvPicPr>
          <p:cNvPr id="8" name="Picture 2" descr="D:\Для всех\картинки\кемпинг\f7494du-96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0"/>
          <a:stretch/>
        </p:blipFill>
        <p:spPr bwMode="auto">
          <a:xfrm>
            <a:off x="4997686" y="1627218"/>
            <a:ext cx="3901186" cy="246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5321324" y="425103"/>
            <a:ext cx="3798888" cy="555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 2" pitchFamily="18" charset="2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Перспективы развития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679449" y="1053897"/>
            <a:ext cx="85010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ja-JP" sz="2400" b="1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Строительство площадки для кемпинга и </a:t>
            </a:r>
            <a:r>
              <a:rPr lang="ru-RU" altLang="ja-JP" sz="2400" b="1" dirty="0" err="1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караванинга</a:t>
            </a:r>
            <a:endParaRPr lang="ru-RU" altLang="ja-JP" sz="2400" b="1" dirty="0">
              <a:solidFill>
                <a:schemeClr val="tx2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11" name="Picture 3" descr="D:\Для всех\картинки\кемпинг\sportivnye_podarki_na_novyj_god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9"/>
          <a:stretch/>
        </p:blipFill>
        <p:spPr bwMode="auto">
          <a:xfrm>
            <a:off x="973044" y="1627218"/>
            <a:ext cx="3916761" cy="246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http://www.hazan.ru/photos/campings/terrace-3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44" y="4278704"/>
            <a:ext cx="3891517" cy="2466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 descr="http://icache.rutraveller.ru/icache/place/1/353/076/135376_603x35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725" y="3225877"/>
            <a:ext cx="3793671" cy="2227131"/>
          </a:xfrm>
          <a:prstGeom prst="ellipse">
            <a:avLst/>
          </a:prstGeom>
          <a:noFill/>
          <a:ln w="9525">
            <a:solidFill>
              <a:schemeClr val="accent5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5741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5358023" y="404664"/>
            <a:ext cx="3798888" cy="555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 2" pitchFamily="18" charset="2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Перспективы развития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96292" y="1197913"/>
            <a:ext cx="58598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ja-JP" sz="2400" b="1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«Причал бродячего артиста»</a:t>
            </a:r>
          </a:p>
        </p:txBody>
      </p:sp>
      <p:pic>
        <p:nvPicPr>
          <p:cNvPr id="9" name="Picture 2" descr="D:\Для всех\картинки\театр на воде\x_06499c8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63"/>
          <a:stretch/>
        </p:blipFill>
        <p:spPr bwMode="auto">
          <a:xfrm>
            <a:off x="410260" y="1700808"/>
            <a:ext cx="6186991" cy="40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review-image" descr="47323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4"/>
          <a:stretch/>
        </p:blipFill>
        <p:spPr bwMode="auto">
          <a:xfrm>
            <a:off x="6081494" y="1462883"/>
            <a:ext cx="2808529" cy="193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review-image" descr="imgpreview?key=161dccd11106b89b&amp;mb=imgdb_preview_30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494" y="4745912"/>
            <a:ext cx="2808530" cy="198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179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3241092" y="404664"/>
            <a:ext cx="5904656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Arial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Перспективы развития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8032" y="1496973"/>
            <a:ext cx="32038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7030A0"/>
                </a:solidFill>
                <a:cs typeface="Times New Roman" pitchFamily="18" charset="0"/>
              </a:rPr>
              <a:t>Состав </a:t>
            </a:r>
            <a:r>
              <a:rPr lang="ru-RU" sz="1600" b="1" dirty="0" smtClean="0">
                <a:solidFill>
                  <a:srgbClr val="7030A0"/>
                </a:solidFill>
                <a:cs typeface="Times New Roman" pitchFamily="18" charset="0"/>
              </a:rPr>
              <a:t>участников:</a:t>
            </a:r>
            <a:endParaRPr lang="ru-RU" sz="1600" b="1" dirty="0">
              <a:solidFill>
                <a:srgbClr val="7030A0"/>
              </a:solidFill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600" b="1" dirty="0" err="1" smtClean="0">
                <a:solidFill>
                  <a:srgbClr val="7030A0"/>
                </a:solidFill>
                <a:cs typeface="Times New Roman" pitchFamily="18" charset="0"/>
              </a:rPr>
              <a:t>Елабужский</a:t>
            </a:r>
            <a:endParaRPr lang="ru-RU" sz="1600" b="1" dirty="0">
              <a:solidFill>
                <a:srgbClr val="7030A0"/>
              </a:solidFill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600" b="1" dirty="0" err="1">
                <a:solidFill>
                  <a:srgbClr val="7030A0"/>
                </a:solidFill>
                <a:cs typeface="Times New Roman" pitchFamily="18" charset="0"/>
              </a:rPr>
              <a:t>Заинский</a:t>
            </a:r>
            <a:endParaRPr lang="ru-RU" sz="1600" b="1" dirty="0">
              <a:solidFill>
                <a:srgbClr val="7030A0"/>
              </a:solidFill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600" b="1" dirty="0" smtClean="0">
                <a:solidFill>
                  <a:srgbClr val="7030A0"/>
                </a:solidFill>
                <a:cs typeface="Times New Roman" pitchFamily="18" charset="0"/>
              </a:rPr>
              <a:t>Менделеевский</a:t>
            </a:r>
            <a:endParaRPr lang="ru-RU" sz="1600" b="1" dirty="0">
              <a:solidFill>
                <a:srgbClr val="7030A0"/>
              </a:solidFill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600" b="1" dirty="0">
                <a:solidFill>
                  <a:srgbClr val="7030A0"/>
                </a:solidFill>
                <a:cs typeface="Times New Roman" pitchFamily="18" charset="0"/>
              </a:rPr>
              <a:t>г. Набережные Челны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600" b="1" dirty="0" smtClean="0">
                <a:solidFill>
                  <a:srgbClr val="7030A0"/>
                </a:solidFill>
                <a:cs typeface="Times New Roman" pitchFamily="18" charset="0"/>
              </a:rPr>
              <a:t>Нижнекамский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600" b="1" dirty="0" err="1" smtClean="0">
                <a:solidFill>
                  <a:srgbClr val="7030A0"/>
                </a:solidFill>
                <a:cs typeface="Times New Roman" pitchFamily="18" charset="0"/>
              </a:rPr>
              <a:t>Тукаевский</a:t>
            </a:r>
            <a:endParaRPr lang="ru-RU" sz="1600" b="1" dirty="0" smtClean="0">
              <a:solidFill>
                <a:srgbClr val="7030A0"/>
              </a:solidFill>
              <a:cs typeface="Times New Roman" pitchFamily="18" charset="0"/>
            </a:endParaRPr>
          </a:p>
          <a:p>
            <a:pPr marL="342900" lvl="0" indent="-342900">
              <a:buFont typeface="+mj-lt"/>
              <a:buAutoNum type="arabicPeriod"/>
              <a:defRPr/>
            </a:pPr>
            <a:r>
              <a:rPr lang="ru-RU" sz="1600" b="1" dirty="0" smtClean="0">
                <a:solidFill>
                  <a:srgbClr val="7030A0"/>
                </a:solidFill>
                <a:cs typeface="Times New Roman" pitchFamily="18" charset="0"/>
              </a:rPr>
              <a:t>ОАО «КАМАЗ»</a:t>
            </a:r>
          </a:p>
          <a:p>
            <a:pPr marL="342900" lvl="0" indent="-342900">
              <a:buFont typeface="+mj-lt"/>
              <a:buAutoNum type="arabicPeriod"/>
              <a:defRPr/>
            </a:pPr>
            <a:r>
              <a:rPr lang="ru-RU" sz="1600" b="1" dirty="0" smtClean="0">
                <a:solidFill>
                  <a:srgbClr val="7030A0"/>
                </a:solidFill>
                <a:cs typeface="Times New Roman" pitchFamily="18" charset="0"/>
              </a:rPr>
              <a:t>ОАО «</a:t>
            </a:r>
            <a:r>
              <a:rPr lang="ru-RU" sz="1600" b="1" dirty="0" err="1" smtClean="0">
                <a:solidFill>
                  <a:srgbClr val="7030A0"/>
                </a:solidFill>
                <a:cs typeface="Times New Roman" pitchFamily="18" charset="0"/>
              </a:rPr>
              <a:t>Нижнекамскнефтехим</a:t>
            </a:r>
            <a:r>
              <a:rPr lang="ru-RU" sz="1600" b="1" dirty="0" smtClean="0">
                <a:solidFill>
                  <a:srgbClr val="7030A0"/>
                </a:solidFill>
                <a:cs typeface="Times New Roman" pitchFamily="18" charset="0"/>
              </a:rPr>
              <a:t>»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600" b="1" dirty="0" smtClean="0">
                <a:solidFill>
                  <a:srgbClr val="7030A0"/>
                </a:solidFill>
                <a:cs typeface="Times New Roman" pitchFamily="18" charset="0"/>
              </a:rPr>
              <a:t>ОАО «ТАНЕКО»</a:t>
            </a:r>
          </a:p>
          <a:p>
            <a:pPr marL="342900" lvl="0" indent="-342900">
              <a:buFont typeface="+mj-lt"/>
              <a:buAutoNum type="arabicPeriod"/>
              <a:defRPr/>
            </a:pPr>
            <a:r>
              <a:rPr lang="ru-RU" sz="1600" b="1" dirty="0" smtClean="0">
                <a:solidFill>
                  <a:srgbClr val="7030A0"/>
                </a:solidFill>
                <a:cs typeface="Times New Roman" pitchFamily="18" charset="0"/>
              </a:rPr>
              <a:t>ОАО «</a:t>
            </a:r>
            <a:r>
              <a:rPr lang="ru-RU" sz="1600" b="1" dirty="0" err="1" smtClean="0">
                <a:solidFill>
                  <a:srgbClr val="7030A0"/>
                </a:solidFill>
                <a:cs typeface="Times New Roman" pitchFamily="18" charset="0"/>
              </a:rPr>
              <a:t>Татнефтехиминвест-холдинг</a:t>
            </a:r>
            <a:r>
              <a:rPr lang="ru-RU" sz="1600" b="1" dirty="0" smtClean="0">
                <a:solidFill>
                  <a:srgbClr val="7030A0"/>
                </a:solidFill>
                <a:cs typeface="Times New Roman" pitchFamily="18" charset="0"/>
              </a:rPr>
              <a:t>»</a:t>
            </a:r>
          </a:p>
          <a:p>
            <a:pPr marL="342900" lvl="0" indent="-342900">
              <a:buFont typeface="+mj-lt"/>
              <a:buAutoNum type="arabicPeriod"/>
              <a:defRPr/>
            </a:pPr>
            <a:r>
              <a:rPr lang="ru-RU" sz="1600" b="1" dirty="0" smtClean="0">
                <a:solidFill>
                  <a:srgbClr val="7030A0"/>
                </a:solidFill>
                <a:cs typeface="Times New Roman" pitchFamily="18" charset="0"/>
              </a:rPr>
              <a:t>ОАО «ОЭЗ ППТ «</a:t>
            </a:r>
            <a:r>
              <a:rPr lang="ru-RU" sz="1600" b="1" dirty="0" err="1" smtClean="0">
                <a:solidFill>
                  <a:srgbClr val="7030A0"/>
                </a:solidFill>
                <a:cs typeface="Times New Roman" pitchFamily="18" charset="0"/>
              </a:rPr>
              <a:t>Алабуга</a:t>
            </a:r>
            <a:r>
              <a:rPr lang="ru-RU" sz="1600" b="1" dirty="0" smtClean="0">
                <a:solidFill>
                  <a:srgbClr val="7030A0"/>
                </a:solidFill>
                <a:cs typeface="Times New Roman" pitchFamily="18" charset="0"/>
              </a:rPr>
              <a:t>»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600" b="1" dirty="0" smtClean="0">
                <a:solidFill>
                  <a:srgbClr val="7030A0"/>
                </a:solidFill>
                <a:cs typeface="Times New Roman" pitchFamily="18" charset="0"/>
              </a:rPr>
              <a:t>ФГБОУ ВПО «Казанский национальный исследовательский технологический университет»</a:t>
            </a:r>
            <a:endParaRPr lang="ru-RU" b="1" dirty="0"/>
          </a:p>
        </p:txBody>
      </p:sp>
      <p:sp>
        <p:nvSpPr>
          <p:cNvPr id="9" name="Прямоугольник 2"/>
          <p:cNvSpPr>
            <a:spLocks noChangeArrowheads="1"/>
          </p:cNvSpPr>
          <p:nvPr/>
        </p:nvSpPr>
        <p:spPr bwMode="auto">
          <a:xfrm>
            <a:off x="2699792" y="1124744"/>
            <a:ext cx="622761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ja-JP" sz="2400" b="1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Камский </a:t>
            </a:r>
            <a:r>
              <a:rPr lang="ru-RU" altLang="ja-JP" sz="2400" b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инновационный территориально-производственный кластер </a:t>
            </a:r>
            <a:endParaRPr lang="ru-RU" altLang="ja-JP" sz="2400" b="1" dirty="0">
              <a:solidFill>
                <a:schemeClr val="tx2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10" name="Picture 1" descr="C:\Documents and Settings\Admin\Мои документы\Концепция КЭР\КИПР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25" l="0" r="99815">
                        <a14:foregroundMark x1="70556" y1="29570" x2="70556" y2="29570"/>
                        <a14:foregroundMark x1="70556" y1="29032" x2="83148" y2="30914"/>
                        <a14:foregroundMark x1="76667" y1="30914" x2="89444" y2="40054"/>
                        <a14:foregroundMark x1="89074" y1="40054" x2="89074" y2="40054"/>
                        <a14:foregroundMark x1="88889" y1="41667" x2="73889" y2="45430"/>
                        <a14:foregroundMark x1="22222" y1="27688" x2="22222" y2="27688"/>
                        <a14:foregroundMark x1="23333" y1="31989" x2="23333" y2="31989"/>
                        <a14:foregroundMark x1="23704" y1="32527" x2="35000" y2="30914"/>
                        <a14:foregroundMark x1="61667" y1="68548" x2="61667" y2="68548"/>
                        <a14:foregroundMark x1="61852" y1="68548" x2="84444" y2="69355"/>
                        <a14:foregroundMark x1="64815" y1="35753" x2="64815" y2="35753"/>
                        <a14:foregroundMark x1="65185" y1="35753" x2="79815" y2="34140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131840" y="1772816"/>
            <a:ext cx="6002834" cy="4242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4"/>
          <p:cNvSpPr>
            <a:spLocks noChangeArrowheads="1"/>
          </p:cNvSpPr>
          <p:nvPr/>
        </p:nvSpPr>
        <p:spPr bwMode="auto">
          <a:xfrm>
            <a:off x="1584908" y="5664182"/>
            <a:ext cx="7560840" cy="1077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srgbClr val="C00000"/>
                </a:solidFill>
                <a:cs typeface="Times New Roman" pitchFamily="18" charset="0"/>
              </a:rPr>
              <a:t>Построена подстанция мощностью 500 кВ.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C00000"/>
                </a:solidFill>
                <a:cs typeface="Times New Roman" pitchFamily="18" charset="0"/>
              </a:rPr>
              <a:t>Завершено  строительство причальной стенки ОАО «Аммоний». 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C00000"/>
                </a:solidFill>
                <a:cs typeface="Times New Roman" pitchFamily="18" charset="0"/>
              </a:rPr>
              <a:t>Начинается строительство второго железнодорожного пути от станции Тихоново до ОЭЗ и  пяти сортировочных путей станции Тихоново</a:t>
            </a:r>
            <a:endParaRPr lang="ru-RU" sz="16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17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5724128" y="376064"/>
            <a:ext cx="3419872" cy="53265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Arial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Перспективы развития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5" y="404664"/>
            <a:ext cx="26642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1600" b="1" dirty="0" smtClean="0">
              <a:ea typeface="Calibri" pitchFamily="34" charset="0"/>
              <a:cs typeface="Times New Roman" pitchFamily="18" charset="0"/>
            </a:endParaRPr>
          </a:p>
          <a:p>
            <a:pPr marL="342900" lvl="0" indent="-342900">
              <a:buFont typeface="+mj-lt"/>
              <a:buAutoNum type="arabicPeriod"/>
              <a:defRPr/>
            </a:pPr>
            <a:endParaRPr lang="ru-RU" sz="1600" b="1" dirty="0" smtClean="0">
              <a:ea typeface="Calibri" pitchFamily="34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ru-RU" sz="1600" b="1" dirty="0">
              <a:solidFill>
                <a:srgbClr val="7030A0"/>
              </a:solidFill>
              <a:cs typeface="Times New Roman" pitchFamily="18" charset="0"/>
            </a:endParaRPr>
          </a:p>
          <a:p>
            <a:pPr>
              <a:defRPr/>
            </a:pP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77213" y="2521926"/>
            <a:ext cx="30243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4F2270"/>
                </a:solidFill>
              </a:rPr>
              <a:t>Концепция «</a:t>
            </a:r>
            <a:r>
              <a:rPr lang="ru-RU" b="1" dirty="0" err="1">
                <a:solidFill>
                  <a:srgbClr val="4F2270"/>
                </a:solidFill>
              </a:rPr>
              <a:t>ИнноКам</a:t>
            </a:r>
            <a:r>
              <a:rPr lang="ru-RU" b="1" dirty="0">
                <a:solidFill>
                  <a:srgbClr val="4F2270"/>
                </a:solidFill>
              </a:rPr>
              <a:t>» включает в себя развитие </a:t>
            </a:r>
            <a:r>
              <a:rPr lang="ru-RU" b="1" dirty="0" smtClean="0">
                <a:solidFill>
                  <a:srgbClr val="4F2270"/>
                </a:solidFill>
              </a:rPr>
              <a:t>территорий:  </a:t>
            </a:r>
          </a:p>
          <a:p>
            <a:pPr marL="342900" indent="-342900">
              <a:buAutoNum type="arabicPeriod"/>
            </a:pPr>
            <a:r>
              <a:rPr lang="ru-RU" b="1" dirty="0" err="1" smtClean="0">
                <a:solidFill>
                  <a:srgbClr val="007A37"/>
                </a:solidFill>
              </a:rPr>
              <a:t>Елабужского</a:t>
            </a:r>
            <a:r>
              <a:rPr lang="ru-RU" b="1" dirty="0">
                <a:solidFill>
                  <a:srgbClr val="007A37"/>
                </a:solidFill>
              </a:rPr>
              <a:t>, </a:t>
            </a:r>
            <a:endParaRPr lang="ru-RU" b="1" dirty="0" smtClean="0">
              <a:solidFill>
                <a:srgbClr val="007A37"/>
              </a:solidFill>
            </a:endParaRPr>
          </a:p>
          <a:p>
            <a:pPr marL="342900" indent="-342900">
              <a:buAutoNum type="arabicPeriod"/>
            </a:pPr>
            <a:r>
              <a:rPr lang="ru-RU" b="1" dirty="0" err="1">
                <a:solidFill>
                  <a:srgbClr val="4F2270"/>
                </a:solidFill>
              </a:rPr>
              <a:t>Заинского</a:t>
            </a:r>
            <a:r>
              <a:rPr lang="ru-RU" b="1" dirty="0">
                <a:solidFill>
                  <a:srgbClr val="4F2270"/>
                </a:solidFill>
              </a:rPr>
              <a:t>,  </a:t>
            </a:r>
          </a:p>
          <a:p>
            <a:r>
              <a:rPr lang="ru-RU" b="1" dirty="0">
                <a:solidFill>
                  <a:srgbClr val="4F2270"/>
                </a:solidFill>
              </a:rPr>
              <a:t>3. Менделеевского, </a:t>
            </a:r>
          </a:p>
          <a:p>
            <a:r>
              <a:rPr lang="ru-RU" b="1" dirty="0">
                <a:solidFill>
                  <a:srgbClr val="4F2270"/>
                </a:solidFill>
              </a:rPr>
              <a:t> 4. Нижнекамского, </a:t>
            </a:r>
          </a:p>
          <a:p>
            <a:r>
              <a:rPr lang="ru-RU" b="1" dirty="0">
                <a:solidFill>
                  <a:srgbClr val="4F2270"/>
                </a:solidFill>
              </a:rPr>
              <a:t> 5. </a:t>
            </a:r>
            <a:r>
              <a:rPr lang="ru-RU" b="1" dirty="0" err="1">
                <a:solidFill>
                  <a:srgbClr val="4F2270"/>
                </a:solidFill>
              </a:rPr>
              <a:t>Тукаевского</a:t>
            </a:r>
            <a:r>
              <a:rPr lang="ru-RU" b="1" dirty="0">
                <a:solidFill>
                  <a:srgbClr val="4F2270"/>
                </a:solidFill>
              </a:rPr>
              <a:t> районов и Набережные Челны на период </a:t>
            </a:r>
            <a:r>
              <a:rPr lang="ru-RU" b="1" dirty="0" smtClean="0">
                <a:solidFill>
                  <a:srgbClr val="4F2270"/>
                </a:solidFill>
              </a:rPr>
              <a:t> 2015-2020гг</a:t>
            </a:r>
            <a:r>
              <a:rPr lang="ru-RU" b="1" dirty="0">
                <a:solidFill>
                  <a:srgbClr val="4F2270"/>
                </a:solidFill>
              </a:rPr>
              <a:t>. 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401551" y="1283276"/>
            <a:ext cx="55486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/>
              <a:t>Для продолжения работ по программе КИТПК в 2015 году  Российской академией народного хозяйства и государственной службы (</a:t>
            </a:r>
            <a:r>
              <a:rPr lang="ru-RU" sz="1600" b="1" dirty="0" err="1"/>
              <a:t>РАНХиГС</a:t>
            </a:r>
            <a:r>
              <a:rPr lang="ru-RU" sz="1600" b="1" dirty="0"/>
              <a:t>) была  разработана Концепция территориально-обособленного </a:t>
            </a:r>
            <a:r>
              <a:rPr lang="ru-RU" sz="1600" b="1" dirty="0" err="1"/>
              <a:t>инновационно</a:t>
            </a:r>
            <a:r>
              <a:rPr lang="ru-RU" sz="1600" b="1" dirty="0"/>
              <a:t>-производственного центра «</a:t>
            </a:r>
            <a:r>
              <a:rPr lang="ru-RU" sz="1600" b="1" dirty="0" err="1"/>
              <a:t>ИнноКам</a:t>
            </a:r>
            <a:r>
              <a:rPr lang="ru-RU" sz="1600" b="1" dirty="0" smtClean="0"/>
              <a:t>».  </a:t>
            </a:r>
            <a:endParaRPr lang="ru-RU" sz="1600" b="1" dirty="0"/>
          </a:p>
        </p:txBody>
      </p:sp>
      <p:pic>
        <p:nvPicPr>
          <p:cNvPr id="11" name="Picture 2" descr="http://innokam.ru/imgdb/20150119-173551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53" y="1556792"/>
            <a:ext cx="2237647" cy="65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574" y="2707240"/>
            <a:ext cx="5274906" cy="389011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4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Содержимое 2"/>
          <p:cNvSpPr>
            <a:spLocks noGrp="1"/>
          </p:cNvSpPr>
          <p:nvPr>
            <p:ph idx="1"/>
          </p:nvPr>
        </p:nvSpPr>
        <p:spPr>
          <a:xfrm>
            <a:off x="4095924" y="404664"/>
            <a:ext cx="5040560" cy="532656"/>
          </a:xfrm>
        </p:spPr>
        <p:txBody>
          <a:bodyPr>
            <a:noAutofit/>
          </a:bodyPr>
          <a:lstStyle/>
          <a:p>
            <a:pPr algn="r">
              <a:buFont typeface="Wingdings 2" pitchFamily="18" charset="2"/>
              <a:buNone/>
            </a:pPr>
            <a:r>
              <a:rPr lang="ru-RU" sz="2400" b="1" dirty="0">
                <a:solidFill>
                  <a:schemeClr val="bg1"/>
                </a:solidFill>
              </a:rPr>
              <a:t>Поддержка предпринимательства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" t="11837" b="14017"/>
          <a:stretch/>
        </p:blipFill>
        <p:spPr bwMode="auto">
          <a:xfrm>
            <a:off x="929838" y="4185427"/>
            <a:ext cx="3930194" cy="2411925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D:\Для всех\Совет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0" r="4536" b="8141"/>
          <a:stretch/>
        </p:blipFill>
        <p:spPr bwMode="auto">
          <a:xfrm>
            <a:off x="5167002" y="4178035"/>
            <a:ext cx="3869494" cy="24119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Содержимое 3" descr="IMG_5792.jpg"/>
          <p:cNvPicPr>
            <a:picLocks noChangeAspect="1"/>
          </p:cNvPicPr>
          <p:nvPr/>
        </p:nvPicPr>
        <p:blipFill rotWithShape="1">
          <a:blip r:embed="rId8" cstate="print"/>
          <a:srcRect l="4631" t="4718" r="-386" b="16351"/>
          <a:stretch/>
        </p:blipFill>
        <p:spPr>
          <a:xfrm>
            <a:off x="5147940" y="1521131"/>
            <a:ext cx="3888556" cy="244687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4" descr="Синергия_рус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5" t="24479" r="3460"/>
          <a:stretch/>
        </p:blipFill>
        <p:spPr bwMode="auto">
          <a:xfrm>
            <a:off x="929838" y="1486727"/>
            <a:ext cx="3930194" cy="248127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467544" y="1628800"/>
            <a:ext cx="2818656" cy="398903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2771800" y="6149207"/>
            <a:ext cx="4464496" cy="707886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Инфраструктура </a:t>
            </a:r>
            <a:r>
              <a:rPr lang="ru-RU" sz="2000" b="1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поддержки предпринимательства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502826" y="1124744"/>
            <a:ext cx="2897417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Unified Business Support</a:t>
            </a:r>
            <a:endParaRPr lang="ru-RU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en-US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UBS</a:t>
            </a:r>
          </a:p>
          <a:p>
            <a:pPr lvl="0" algn="ctr"/>
            <a:r>
              <a:rPr lang="ru-RU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Единая система </a:t>
            </a:r>
            <a:endParaRPr lang="ru-RU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поддержки </a:t>
            </a:r>
            <a:r>
              <a:rPr lang="ru-RU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бизнеса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1108093" y="3648199"/>
            <a:ext cx="3156047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000" dirty="0" smtClean="0">
                <a:solidFill>
                  <a:schemeClr val="tx2"/>
                </a:solidFill>
              </a:rPr>
              <a:t>Промышленные </a:t>
            </a:r>
          </a:p>
          <a:p>
            <a:r>
              <a:rPr lang="ru-RU" sz="2000" dirty="0" smtClean="0">
                <a:solidFill>
                  <a:schemeClr val="tx2"/>
                </a:solidFill>
              </a:rPr>
              <a:t>парки </a:t>
            </a:r>
            <a:endParaRPr lang="ru-RU" sz="2000" dirty="0">
              <a:solidFill>
                <a:schemeClr val="tx2"/>
              </a:solidFill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5664425" y="3638359"/>
            <a:ext cx="3156047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ctr">
              <a:spcBef>
                <a:spcPct val="0"/>
              </a:spcBef>
              <a:buNone/>
              <a:defRPr sz="24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000" dirty="0" smtClean="0"/>
              <a:t>Ресурсное </a:t>
            </a:r>
          </a:p>
          <a:p>
            <a:r>
              <a:rPr lang="ru-RU" sz="2000" dirty="0" smtClean="0"/>
              <a:t>обеспечение</a:t>
            </a:r>
            <a:endParaRPr lang="ru-RU" sz="2000" dirty="0"/>
          </a:p>
        </p:txBody>
      </p:sp>
      <p:sp>
        <p:nvSpPr>
          <p:cNvPr id="26" name="Стрелка вниз 25"/>
          <p:cNvSpPr/>
          <p:nvPr/>
        </p:nvSpPr>
        <p:spPr>
          <a:xfrm rot="752929">
            <a:off x="3840822" y="3086402"/>
            <a:ext cx="270000" cy="558000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 rot="20650235">
            <a:off x="5892410" y="3089767"/>
            <a:ext cx="268618" cy="559328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>
            <a:off x="4860032" y="3063736"/>
            <a:ext cx="275658" cy="2962360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49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48" y="1556792"/>
            <a:ext cx="1650548" cy="89289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</p:pic>
      <p:sp>
        <p:nvSpPr>
          <p:cNvPr id="15" name="Прямоугольник 14"/>
          <p:cNvSpPr/>
          <p:nvPr/>
        </p:nvSpPr>
        <p:spPr>
          <a:xfrm>
            <a:off x="5876761" y="1947493"/>
            <a:ext cx="3030614" cy="1378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472" indent="-347472">
              <a:spcBef>
                <a:spcPts val="384"/>
              </a:spcBef>
            </a:pPr>
            <a:r>
              <a:rPr lang="ru-RU" sz="1400" b="1" i="1" kern="1400" dirty="0" smtClean="0">
                <a:solidFill>
                  <a:srgbClr val="00B050"/>
                </a:solidFill>
                <a:latin typeface="Arial"/>
              </a:rPr>
              <a:t>Льготы:</a:t>
            </a:r>
          </a:p>
          <a:p>
            <a:pPr marL="347472" indent="-347472">
              <a:spcBef>
                <a:spcPts val="384"/>
              </a:spcBef>
            </a:pPr>
            <a:r>
              <a:rPr lang="ru-RU" sz="1400" b="1" i="1" kern="1400" dirty="0" smtClean="0">
                <a:solidFill>
                  <a:schemeClr val="tx2"/>
                </a:solidFill>
                <a:latin typeface="Arial"/>
              </a:rPr>
              <a:t>Налог </a:t>
            </a:r>
            <a:r>
              <a:rPr lang="ru-RU" sz="1400" b="1" i="1" kern="1400" dirty="0">
                <a:solidFill>
                  <a:schemeClr val="tx2"/>
                </a:solidFill>
                <a:latin typeface="Arial"/>
              </a:rPr>
              <a:t>на прибыль </a:t>
            </a:r>
            <a:r>
              <a:rPr lang="ru-RU" sz="1400" b="1" i="1" kern="1400" dirty="0" smtClean="0">
                <a:solidFill>
                  <a:schemeClr val="tx2"/>
                </a:solidFill>
                <a:latin typeface="Arial"/>
              </a:rPr>
              <a:t>- </a:t>
            </a:r>
            <a:r>
              <a:rPr lang="ru-RU" sz="1400" b="1" i="1" kern="1400" dirty="0">
                <a:solidFill>
                  <a:schemeClr val="tx2"/>
                </a:solidFill>
                <a:latin typeface="Arial"/>
              </a:rPr>
              <a:t>20,0%</a:t>
            </a:r>
            <a:endParaRPr lang="ru-RU" sz="1400" kern="1400" dirty="0">
              <a:solidFill>
                <a:schemeClr val="tx2"/>
              </a:solidFill>
              <a:latin typeface="Times New Roman"/>
            </a:endParaRPr>
          </a:p>
          <a:p>
            <a:pPr marL="347472" indent="-347472">
              <a:spcBef>
                <a:spcPts val="384"/>
              </a:spcBef>
            </a:pPr>
            <a:r>
              <a:rPr lang="ru-RU" sz="1400" b="1" i="1" kern="1400" dirty="0">
                <a:solidFill>
                  <a:srgbClr val="FF0000"/>
                </a:solidFill>
                <a:latin typeface="Arial"/>
              </a:rPr>
              <a:t>Для </a:t>
            </a:r>
            <a:r>
              <a:rPr lang="ru-RU" sz="1400" b="1" i="1" kern="1400" dirty="0" smtClean="0">
                <a:solidFill>
                  <a:srgbClr val="FF0000"/>
                </a:solidFill>
                <a:latin typeface="Arial"/>
              </a:rPr>
              <a:t>субъектов </a:t>
            </a:r>
            <a:r>
              <a:rPr lang="ru-RU" sz="1400" b="1" i="1" kern="1400" dirty="0">
                <a:solidFill>
                  <a:srgbClr val="FF0000"/>
                </a:solidFill>
                <a:latin typeface="Arial"/>
              </a:rPr>
              <a:t>- 15,5%</a:t>
            </a:r>
            <a:endParaRPr lang="ru-RU" sz="1400" kern="1400" dirty="0">
              <a:solidFill>
                <a:srgbClr val="FF0000"/>
              </a:solidFill>
              <a:latin typeface="Times New Roman"/>
            </a:endParaRPr>
          </a:p>
          <a:p>
            <a:pPr marL="347472" indent="-347472">
              <a:spcBef>
                <a:spcPts val="384"/>
              </a:spcBef>
            </a:pPr>
            <a:r>
              <a:rPr lang="ru-RU" sz="1400" b="1" i="1" kern="1400" dirty="0" smtClean="0">
                <a:solidFill>
                  <a:schemeClr val="tx2"/>
                </a:solidFill>
                <a:latin typeface="Arial"/>
              </a:rPr>
              <a:t>Налог </a:t>
            </a:r>
            <a:r>
              <a:rPr lang="ru-RU" sz="1400" b="1" i="1" kern="1400" dirty="0">
                <a:solidFill>
                  <a:schemeClr val="tx2"/>
                </a:solidFill>
                <a:latin typeface="Arial"/>
              </a:rPr>
              <a:t>на имущество  - 2,2%</a:t>
            </a:r>
            <a:endParaRPr lang="ru-RU" sz="1400" kern="1400" dirty="0">
              <a:solidFill>
                <a:schemeClr val="tx2"/>
              </a:solidFill>
              <a:latin typeface="Times New Roman"/>
            </a:endParaRPr>
          </a:p>
          <a:p>
            <a:pPr algn="just">
              <a:lnSpc>
                <a:spcPct val="110000"/>
              </a:lnSpc>
            </a:pPr>
            <a:r>
              <a:rPr lang="ru-RU" sz="1400" b="1" i="1" kern="1400" dirty="0">
                <a:solidFill>
                  <a:srgbClr val="FF0000"/>
                </a:solidFill>
                <a:latin typeface="Arial"/>
              </a:rPr>
              <a:t>Для субъектов </a:t>
            </a:r>
            <a:r>
              <a:rPr lang="ru-RU" sz="1400" b="1" i="1" kern="1400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ru-RU" sz="1400" b="1" i="1" kern="1400" dirty="0">
                <a:solidFill>
                  <a:srgbClr val="FF0000"/>
                </a:solidFill>
                <a:latin typeface="Arial"/>
              </a:rPr>
              <a:t>- 0</a:t>
            </a:r>
            <a:r>
              <a:rPr lang="ru-RU" sz="1400" b="1" i="1" kern="1400" dirty="0" smtClean="0">
                <a:solidFill>
                  <a:srgbClr val="FF0000"/>
                </a:solidFill>
                <a:latin typeface="Arial"/>
              </a:rPr>
              <a:t>%</a:t>
            </a:r>
            <a:r>
              <a:rPr lang="ru-RU" sz="1600" kern="1400" dirty="0">
                <a:latin typeface="Times New Roman"/>
              </a:rPr>
              <a:t> </a:t>
            </a:r>
            <a:endParaRPr lang="ru-RU" sz="1600" kern="1400" dirty="0">
              <a:effectLst/>
              <a:latin typeface="Times New Roman"/>
            </a:endParaRPr>
          </a:p>
        </p:txBody>
      </p:sp>
      <p:pic>
        <p:nvPicPr>
          <p:cNvPr id="16" name="Picture 18" descr="DSCN560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1" r="-1" b="3168"/>
          <a:stretch/>
        </p:blipFill>
        <p:spPr bwMode="auto">
          <a:xfrm>
            <a:off x="7236296" y="3412774"/>
            <a:ext cx="1790265" cy="340060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t="9910" r="24282"/>
          <a:stretch/>
        </p:blipFill>
        <p:spPr bwMode="auto">
          <a:xfrm>
            <a:off x="2555776" y="5327082"/>
            <a:ext cx="1872208" cy="148629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 descr="Picture1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3"/>
          <a:stretch/>
        </p:blipFill>
        <p:spPr bwMode="auto">
          <a:xfrm>
            <a:off x="1184646" y="5327082"/>
            <a:ext cx="1155106" cy="148629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2116282" y="1144854"/>
            <a:ext cx="5696078" cy="77197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ГУ Дирекция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инвестиционных программ  </a:t>
            </a:r>
            <a:endParaRPr lang="ru-RU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0" algn="l"/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ea typeface="+mn-ea"/>
                <a:cs typeface="+mn-cs"/>
              </a:rPr>
              <a:t>на </a:t>
            </a: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ea typeface="+mn-ea"/>
                <a:cs typeface="+mn-cs"/>
              </a:rPr>
              <a:t>территории промышленной площадки «</a:t>
            </a:r>
            <a:r>
              <a:rPr lang="ru-RU" sz="1800" b="1" dirty="0" err="1">
                <a:solidFill>
                  <a:schemeClr val="tx2">
                    <a:lumMod val="50000"/>
                  </a:schemeClr>
                </a:solidFill>
                <a:ea typeface="+mn-ea"/>
                <a:cs typeface="+mn-cs"/>
              </a:rPr>
              <a:t>Алабуга</a:t>
            </a: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ea typeface="+mn-ea"/>
                <a:cs typeface="+mn-cs"/>
              </a:rPr>
              <a:t>»</a:t>
            </a:r>
            <a:endParaRPr lang="ru-RU" sz="1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3327647" y="1380394"/>
            <a:ext cx="563395" cy="125651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600" dirty="0"/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5" t="7956" b="6359"/>
          <a:stretch/>
        </p:blipFill>
        <p:spPr bwMode="auto">
          <a:xfrm>
            <a:off x="3016727" y="3412774"/>
            <a:ext cx="4164796" cy="184035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5652120" y="447055"/>
            <a:ext cx="3456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Font typeface="Wingdings 2" pitchFamily="18" charset="2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Промышленные парки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3131840" y="2132856"/>
            <a:ext cx="2537248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FF0000"/>
                </a:solidFill>
              </a:rPr>
              <a:t>субъектов  инвестиционной деятельности</a:t>
            </a:r>
            <a:endParaRPr lang="ru-RU" sz="2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2" t="56690" r="49386" b="28754"/>
          <a:stretch/>
        </p:blipFill>
        <p:spPr bwMode="auto">
          <a:xfrm>
            <a:off x="4572000" y="5327082"/>
            <a:ext cx="2609523" cy="148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223112" y="2924944"/>
            <a:ext cx="27647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ОАО  «ПО </a:t>
            </a:r>
            <a:r>
              <a:rPr lang="ru-RU" sz="1600" b="1" dirty="0" err="1" smtClean="0">
                <a:solidFill>
                  <a:schemeClr val="accent2">
                    <a:lumMod val="50000"/>
                  </a:schemeClr>
                </a:solidFill>
              </a:rPr>
              <a:t>ЕлАЗ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»;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ООО «ТД МТЗ- </a:t>
            </a:r>
            <a:r>
              <a:rPr lang="ru-RU" sz="1600" b="1" dirty="0" err="1" smtClean="0">
                <a:solidFill>
                  <a:schemeClr val="accent2">
                    <a:lumMod val="50000"/>
                  </a:schemeClr>
                </a:solidFill>
              </a:rPr>
              <a:t>ЕлАЗ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»;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ООО «ЭФТЕК (Елабуга)»;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ООО «ТИС»;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ООО «ГК Премьер-Лизинг»;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ООО «</a:t>
            </a:r>
            <a:r>
              <a:rPr lang="ru-RU" sz="1600" b="1" dirty="0" err="1" smtClean="0">
                <a:solidFill>
                  <a:schemeClr val="accent2">
                    <a:lumMod val="50000"/>
                  </a:schemeClr>
                </a:solidFill>
              </a:rPr>
              <a:t>ЕлТОНС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»;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ООО «КАРСА»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71800" y="2132856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</a:rPr>
              <a:t>7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7632757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187624" y="1145284"/>
            <a:ext cx="7056784" cy="771548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chemeClr val="tx2">
                    <a:lumMod val="50000"/>
                  </a:schemeClr>
                </a:solidFill>
              </a:rPr>
              <a:t>Индустриальный </a:t>
            </a:r>
            <a:r>
              <a:rPr lang="ru-RU" sz="3100" b="1" dirty="0" smtClean="0">
                <a:solidFill>
                  <a:schemeClr val="tx2">
                    <a:lumMod val="50000"/>
                  </a:schemeClr>
                </a:solidFill>
              </a:rPr>
              <a:t>парк 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СИНЕРГИЯ</a:t>
            </a:r>
            <a:b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800" b="1" dirty="0">
                <a:solidFill>
                  <a:schemeClr val="tx2">
                    <a:lumMod val="50000"/>
                  </a:schemeClr>
                </a:solidFill>
              </a:rPr>
              <a:t>на территории ОЭЗ ППТ «</a:t>
            </a:r>
            <a:r>
              <a:rPr lang="ru-RU" sz="1800" b="1" dirty="0" err="1">
                <a:solidFill>
                  <a:schemeClr val="tx2">
                    <a:lumMod val="50000"/>
                  </a:schemeClr>
                </a:solidFill>
              </a:rPr>
              <a:t>Алабуга</a:t>
            </a:r>
            <a:r>
              <a:rPr lang="ru-RU" sz="1800" b="1" dirty="0">
                <a:solidFill>
                  <a:schemeClr val="tx2">
                    <a:lumMod val="50000"/>
                  </a:schemeClr>
                </a:solidFill>
              </a:rPr>
              <a:t>»</a:t>
            </a:r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Picture 4" descr="Синергия_рус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47"/>
          <a:stretch/>
        </p:blipFill>
        <p:spPr bwMode="auto">
          <a:xfrm>
            <a:off x="2771800" y="2577578"/>
            <a:ext cx="6048672" cy="311356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499992" y="2060848"/>
            <a:ext cx="4608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общая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площадь </a:t>
            </a:r>
            <a:r>
              <a:rPr lang="ru-RU" sz="28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24500 </a:t>
            </a:r>
            <a:r>
              <a:rPr lang="ru-RU" sz="28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кв. м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652120" y="447055"/>
            <a:ext cx="3456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Font typeface="Wingdings 2" pitchFamily="18" charset="2"/>
              <a:buNone/>
            </a:pPr>
            <a:r>
              <a:rPr lang="ru-RU" sz="2400" b="1" dirty="0">
                <a:solidFill>
                  <a:schemeClr val="bg1"/>
                </a:solidFill>
              </a:rPr>
              <a:t>Промышленные парки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691680" y="5661248"/>
            <a:ext cx="266429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4">
                    <a:lumMod val="50000"/>
                  </a:schemeClr>
                </a:solidFill>
                <a:ea typeface="+mj-ea"/>
                <a:cs typeface="+mj-cs"/>
              </a:rPr>
              <a:t>ГОД ПОСТРОЙКИ: 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ea typeface="+mj-ea"/>
                <a:cs typeface="+mj-cs"/>
              </a:rPr>
              <a:t>   </a:t>
            </a:r>
            <a:r>
              <a:rPr lang="ru-RU" sz="1400" b="1" dirty="0">
                <a:solidFill>
                  <a:schemeClr val="accent4">
                    <a:lumMod val="50000"/>
                  </a:schemeClr>
                </a:solidFill>
                <a:ea typeface="+mj-ea"/>
                <a:cs typeface="+mj-cs"/>
              </a:rPr>
              <a:t>2013 г. </a:t>
            </a:r>
            <a:br>
              <a:rPr lang="ru-RU" sz="1400" b="1" dirty="0">
                <a:solidFill>
                  <a:schemeClr val="accent4">
                    <a:lumMod val="50000"/>
                  </a:schemeClr>
                </a:solidFill>
                <a:ea typeface="+mj-ea"/>
                <a:cs typeface="+mj-cs"/>
              </a:rPr>
            </a:br>
            <a:endParaRPr lang="ru-RU" sz="1400" b="1" dirty="0" smtClean="0">
              <a:solidFill>
                <a:schemeClr val="accent4">
                  <a:lumMod val="50000"/>
                </a:schemeClr>
              </a:solidFill>
              <a:ea typeface="+mj-ea"/>
              <a:cs typeface="+mj-cs"/>
            </a:endParaRPr>
          </a:p>
          <a:p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ea typeface="+mj-ea"/>
                <a:cs typeface="+mj-cs"/>
              </a:rPr>
              <a:t>ПЛОЩАДЬ ЗАСТРОЙКИ:    7 Га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ea typeface="+mj-ea"/>
                <a:cs typeface="+mj-cs"/>
              </a:rPr>
              <a:t> </a:t>
            </a:r>
            <a:b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ea typeface="+mj-ea"/>
                <a:cs typeface="+mj-cs"/>
              </a:rPr>
            </a:br>
            <a:endParaRPr lang="ru-RU" sz="1600" b="1" dirty="0" smtClean="0">
              <a:solidFill>
                <a:schemeClr val="accent4">
                  <a:lumMod val="50000"/>
                </a:schemeClr>
              </a:solidFill>
              <a:ea typeface="+mj-ea"/>
              <a:cs typeface="+mj-cs"/>
            </a:endParaRPr>
          </a:p>
          <a:p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ea typeface="+mj-ea"/>
                <a:cs typeface="+mj-cs"/>
              </a:rPr>
              <a:t>ВЫСОТА:  16,8 М</a:t>
            </a:r>
            <a:endParaRPr lang="ru-RU" sz="1400" b="1" dirty="0">
              <a:solidFill>
                <a:schemeClr val="accent4">
                  <a:lumMod val="5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36096" y="5877272"/>
            <a:ext cx="33843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4">
                    <a:lumMod val="50000"/>
                  </a:schemeClr>
                </a:solidFill>
                <a:ea typeface="+mj-ea"/>
                <a:cs typeface="+mj-cs"/>
              </a:rPr>
              <a:t>ПЛОЩАДЬ МОДУЛЯ №1:   1 645 </a:t>
            </a:r>
            <a:r>
              <a:rPr lang="ru-RU" sz="1400" b="1" dirty="0" err="1">
                <a:solidFill>
                  <a:schemeClr val="accent4">
                    <a:lumMod val="50000"/>
                  </a:schemeClr>
                </a:solidFill>
                <a:ea typeface="+mj-ea"/>
                <a:cs typeface="+mj-cs"/>
              </a:rPr>
              <a:t>кв.м</a:t>
            </a:r>
            <a:r>
              <a:rPr lang="ru-RU" sz="1400" b="1" dirty="0">
                <a:solidFill>
                  <a:schemeClr val="accent4">
                    <a:lumMod val="50000"/>
                  </a:schemeClr>
                </a:solidFill>
                <a:ea typeface="+mj-ea"/>
                <a:cs typeface="+mj-cs"/>
              </a:rPr>
              <a:t> </a:t>
            </a:r>
            <a:br>
              <a:rPr lang="ru-RU" sz="1400" b="1" dirty="0">
                <a:solidFill>
                  <a:schemeClr val="accent4">
                    <a:lumMod val="50000"/>
                  </a:schemeClr>
                </a:solidFill>
                <a:ea typeface="+mj-ea"/>
                <a:cs typeface="+mj-cs"/>
              </a:rPr>
            </a:br>
            <a:endParaRPr lang="ru-RU" sz="1400" b="1" dirty="0">
              <a:solidFill>
                <a:schemeClr val="accent4">
                  <a:lumMod val="50000"/>
                </a:schemeClr>
              </a:solidFill>
              <a:ea typeface="+mj-ea"/>
              <a:cs typeface="+mj-cs"/>
            </a:endParaRPr>
          </a:p>
          <a:p>
            <a:r>
              <a:rPr lang="ru-RU" sz="1400" b="1" dirty="0">
                <a:solidFill>
                  <a:schemeClr val="accent4">
                    <a:lumMod val="50000"/>
                  </a:schemeClr>
                </a:solidFill>
                <a:ea typeface="+mj-ea"/>
                <a:cs typeface="+mj-cs"/>
              </a:rPr>
              <a:t>ПЛОЩАДЬ МОДУЛЯ №2:   658 </a:t>
            </a:r>
            <a:r>
              <a:rPr lang="ru-RU" sz="1400" b="1" dirty="0" err="1">
                <a:solidFill>
                  <a:schemeClr val="accent4">
                    <a:lumMod val="50000"/>
                  </a:schemeClr>
                </a:solidFill>
                <a:ea typeface="+mj-ea"/>
                <a:cs typeface="+mj-cs"/>
              </a:rPr>
              <a:t>кв.м</a:t>
            </a:r>
            <a:r>
              <a:rPr lang="ru-RU" sz="1400" b="1" dirty="0">
                <a:solidFill>
                  <a:schemeClr val="accent4">
                    <a:lumMod val="50000"/>
                  </a:schemeClr>
                </a:solidFill>
                <a:ea typeface="+mj-ea"/>
                <a:cs typeface="+mj-cs"/>
              </a:rPr>
              <a:t> 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95536" y="1700808"/>
            <a:ext cx="19442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800" b="1" dirty="0" smtClean="0">
                <a:solidFill>
                  <a:srgbClr val="FF0000"/>
                </a:solidFill>
              </a:rPr>
              <a:t>3 </a:t>
            </a:r>
            <a:r>
              <a:rPr lang="ru-RU" b="1" dirty="0" smtClean="0">
                <a:solidFill>
                  <a:srgbClr val="FF0000"/>
                </a:solidFill>
              </a:rPr>
              <a:t>резидента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2746663"/>
            <a:ext cx="23042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sz="1600" b="1" dirty="0" smtClean="0">
                <a:solidFill>
                  <a:schemeClr val="tx2"/>
                </a:solidFill>
              </a:rPr>
              <a:t>ООО Комбинат энергосберегающих материалов «УОЛСЕЙВИНГ»;</a:t>
            </a:r>
          </a:p>
          <a:p>
            <a:pPr marL="285750" indent="-285750">
              <a:buFont typeface="Wingdings" pitchFamily="2" charset="2"/>
              <a:buChar char="v"/>
            </a:pPr>
            <a:endParaRPr lang="ru-RU" sz="1600" b="1" dirty="0" smtClean="0">
              <a:solidFill>
                <a:schemeClr val="tx2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b="1" dirty="0" smtClean="0">
                <a:solidFill>
                  <a:schemeClr val="tx2"/>
                </a:solidFill>
              </a:rPr>
              <a:t>ООО «Дизайн Рус»;</a:t>
            </a:r>
          </a:p>
          <a:p>
            <a:pPr marL="285750" indent="-285750">
              <a:buFont typeface="Wingdings" pitchFamily="2" charset="2"/>
              <a:buChar char="v"/>
            </a:pPr>
            <a:endParaRPr lang="ru-RU" sz="1600" b="1" dirty="0" smtClean="0">
              <a:solidFill>
                <a:schemeClr val="tx2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b="1" dirty="0" smtClean="0">
                <a:solidFill>
                  <a:schemeClr val="tx2"/>
                </a:solidFill>
              </a:rPr>
              <a:t>ООО </a:t>
            </a:r>
            <a:r>
              <a:rPr lang="ru-RU" sz="1600" b="1" dirty="0">
                <a:solidFill>
                  <a:schemeClr val="tx2"/>
                </a:solidFill>
              </a:rPr>
              <a:t>"ИПГ </a:t>
            </a:r>
            <a:r>
              <a:rPr lang="ru-RU" sz="1600" b="1" dirty="0" smtClean="0">
                <a:solidFill>
                  <a:schemeClr val="tx2"/>
                </a:solidFill>
              </a:rPr>
              <a:t>Технологии»</a:t>
            </a:r>
            <a:endParaRPr lang="ru-RU" sz="1600" b="1" dirty="0">
              <a:solidFill>
                <a:schemeClr val="tx2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endParaRPr lang="ru-RU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866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Содержимое 2"/>
          <p:cNvSpPr>
            <a:spLocks noGrp="1"/>
          </p:cNvSpPr>
          <p:nvPr>
            <p:ph idx="1"/>
          </p:nvPr>
        </p:nvSpPr>
        <p:spPr>
          <a:xfrm>
            <a:off x="7452320" y="359163"/>
            <a:ext cx="1656184" cy="532656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2400" b="1" dirty="0">
                <a:solidFill>
                  <a:schemeClr val="bg1"/>
                </a:solidFill>
              </a:rPr>
              <a:t>Туризм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000245" y="1125937"/>
            <a:ext cx="8143755" cy="430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spAutoFit/>
          </a:bodyPr>
          <a:lstStyle/>
          <a:p>
            <a:pPr algn="ctr">
              <a:defRPr/>
            </a:pP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Елабуга – город с тысячелетней историей</a:t>
            </a:r>
          </a:p>
        </p:txBody>
      </p:sp>
      <p:pic>
        <p:nvPicPr>
          <p:cNvPr id="9" name="Picture 3" descr="G:\Admin\Мои документы\ФОТО\ЕГМЗ от 31_01_2013\Туризм 2012 года\Прогулки-на-фаэтоне.jpg"/>
          <p:cNvPicPr>
            <a:picLocks noChangeAspect="1" noChangeArrowheads="1"/>
          </p:cNvPicPr>
          <p:nvPr/>
        </p:nvPicPr>
        <p:blipFill rotWithShape="1">
          <a:blip r:embed="rId6" cstate="email"/>
          <a:srcRect l="4687" r="5874"/>
          <a:stretch/>
        </p:blipFill>
        <p:spPr bwMode="auto">
          <a:xfrm>
            <a:off x="2897646" y="1750031"/>
            <a:ext cx="3483682" cy="283109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4" descr="G:\Admin\Мои документы\ФОТО\ЕГМЗ от 31_01_2013\Туризм 2012 года\Театрализованные-встречи-20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30995" y="3861048"/>
            <a:ext cx="2664296" cy="187220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5" descr="G:\Admin\Мои документы\ФОТО\ЕГМЗ от 31_01_2013\Туризм 2012 года\Теплоходы.jpg"/>
          <p:cNvPicPr>
            <a:picLocks noChangeAspect="1" noChangeArrowheads="1"/>
          </p:cNvPicPr>
          <p:nvPr/>
        </p:nvPicPr>
        <p:blipFill rotWithShape="1">
          <a:blip r:embed="rId8" cstate="email"/>
          <a:srcRect t="8507"/>
          <a:stretch/>
        </p:blipFill>
        <p:spPr bwMode="auto">
          <a:xfrm>
            <a:off x="2897646" y="4797152"/>
            <a:ext cx="6066841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7" descr="G:\Admin\Мои документы\ФОТО\ЕГМЗ от 31_01_2013\Туризм 2012 года\Встреча-теплохода.jpg"/>
          <p:cNvPicPr>
            <a:picLocks noChangeAspect="1" noChangeArrowheads="1"/>
          </p:cNvPicPr>
          <p:nvPr/>
        </p:nvPicPr>
        <p:blipFill>
          <a:blip r:embed="rId9" cstate="email"/>
          <a:stretch>
            <a:fillRect/>
          </a:stretch>
        </p:blipFill>
        <p:spPr bwMode="auto">
          <a:xfrm>
            <a:off x="130996" y="1750031"/>
            <a:ext cx="2664296" cy="186389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6372200" y="1616601"/>
            <a:ext cx="2592288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eaLnBrk="0" hangingPunct="0">
              <a:buFont typeface="Arial" charset="0"/>
              <a:buChar char="•"/>
            </a:pPr>
            <a:r>
              <a:rPr lang="ru-RU" sz="1400" b="1" dirty="0" smtClean="0">
                <a:solidFill>
                  <a:srgbClr val="7030A0"/>
                </a:solidFill>
                <a:cs typeface="Times New Roman" pitchFamily="18" charset="0"/>
              </a:rPr>
              <a:t>Рубеж </a:t>
            </a:r>
            <a:r>
              <a:rPr lang="ru-RU" sz="1400" b="1" dirty="0">
                <a:solidFill>
                  <a:srgbClr val="7030A0"/>
                </a:solidFill>
                <a:cs typeface="Times New Roman" pitchFamily="18" charset="0"/>
              </a:rPr>
              <a:t>X–XI вв. – болгарская крепость на берегу Камы и поселение Алабуга.</a:t>
            </a:r>
          </a:p>
          <a:p>
            <a:pPr algn="just" eaLnBrk="0" hangingPunct="0">
              <a:buFont typeface="Arial" charset="0"/>
              <a:buChar char="•"/>
            </a:pPr>
            <a:r>
              <a:rPr lang="en-US" sz="1400" b="1" dirty="0">
                <a:solidFill>
                  <a:srgbClr val="7030A0"/>
                </a:solidFill>
                <a:cs typeface="Times New Roman" pitchFamily="18" charset="0"/>
              </a:rPr>
              <a:t>XVI</a:t>
            </a:r>
            <a:r>
              <a:rPr lang="ru-RU" sz="1400" b="1" dirty="0">
                <a:solidFill>
                  <a:srgbClr val="7030A0"/>
                </a:solidFill>
                <a:cs typeface="Times New Roman" pitchFamily="18" charset="0"/>
              </a:rPr>
              <a:t>-</a:t>
            </a:r>
            <a:r>
              <a:rPr lang="en-US" sz="1400" b="1" dirty="0">
                <a:solidFill>
                  <a:srgbClr val="7030A0"/>
                </a:solidFill>
                <a:cs typeface="Times New Roman" pitchFamily="18" charset="0"/>
              </a:rPr>
              <a:t>XVII </a:t>
            </a:r>
            <a:r>
              <a:rPr lang="ru-RU" sz="1400" b="1" dirty="0">
                <a:solidFill>
                  <a:srgbClr val="7030A0"/>
                </a:solidFill>
                <a:cs typeface="Times New Roman" pitchFamily="18" charset="0"/>
              </a:rPr>
              <a:t>век – село Трехсвятское.</a:t>
            </a:r>
          </a:p>
          <a:p>
            <a:pPr algn="just" eaLnBrk="0" hangingPunct="0">
              <a:buFont typeface="Arial" charset="0"/>
              <a:buChar char="•"/>
            </a:pPr>
            <a:r>
              <a:rPr lang="ru-RU" sz="1400" b="1" dirty="0">
                <a:solidFill>
                  <a:srgbClr val="7030A0"/>
                </a:solidFill>
                <a:cs typeface="Times New Roman" pitchFamily="18" charset="0"/>
              </a:rPr>
              <a:t>1780 </a:t>
            </a:r>
            <a:r>
              <a:rPr lang="ru-RU" sz="1400" b="1" dirty="0" smtClean="0">
                <a:solidFill>
                  <a:srgbClr val="7030A0"/>
                </a:solidFill>
                <a:cs typeface="Times New Roman" pitchFamily="18" charset="0"/>
              </a:rPr>
              <a:t>год </a:t>
            </a:r>
            <a:r>
              <a:rPr lang="ru-RU" sz="1400" b="1" dirty="0">
                <a:solidFill>
                  <a:srgbClr val="7030A0"/>
                </a:solidFill>
                <a:cs typeface="Times New Roman" pitchFamily="18" charset="0"/>
              </a:rPr>
              <a:t>– уездный город Елабуга в составе Вятской  губернии.</a:t>
            </a:r>
          </a:p>
          <a:p>
            <a:pPr algn="just" eaLnBrk="0" hangingPunct="0">
              <a:buFont typeface="Arial" charset="0"/>
              <a:buChar char="•"/>
            </a:pPr>
            <a:r>
              <a:rPr lang="ru-RU" sz="1400" b="1" dirty="0" smtClean="0">
                <a:solidFill>
                  <a:srgbClr val="7030A0"/>
                </a:solidFill>
                <a:cs typeface="Times New Roman" pitchFamily="18" charset="0"/>
              </a:rPr>
              <a:t>1920 год </a:t>
            </a:r>
            <a:r>
              <a:rPr lang="ru-RU" sz="1400" b="1" dirty="0">
                <a:solidFill>
                  <a:srgbClr val="7030A0"/>
                </a:solidFill>
                <a:cs typeface="Times New Roman" pitchFamily="18" charset="0"/>
              </a:rPr>
              <a:t>– Елабуга входит в состав ТАССР, позже Республики Татарстан</a:t>
            </a:r>
            <a:r>
              <a:rPr lang="ru-RU" sz="1400" b="1" dirty="0" smtClean="0">
                <a:solidFill>
                  <a:srgbClr val="7030A0"/>
                </a:solidFill>
                <a:cs typeface="Times New Roman" pitchFamily="18" charset="0"/>
              </a:rPr>
              <a:t>.</a:t>
            </a:r>
          </a:p>
          <a:p>
            <a:pPr algn="just" eaLnBrk="0" hangingPunct="0">
              <a:buFont typeface="Arial" charset="0"/>
              <a:buChar char="•"/>
            </a:pPr>
            <a:r>
              <a:rPr lang="ru-RU" sz="1400" b="1" dirty="0" smtClean="0">
                <a:solidFill>
                  <a:srgbClr val="7030A0"/>
                </a:solidFill>
                <a:cs typeface="Times New Roman" pitchFamily="18" charset="0"/>
              </a:rPr>
              <a:t>2007 год -  Елабуга перешагнула 1000-летний рубеж.</a:t>
            </a:r>
            <a:endParaRPr lang="ru-RU" sz="14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3118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Содержимое 2"/>
          <p:cNvSpPr>
            <a:spLocks noGrp="1"/>
          </p:cNvSpPr>
          <p:nvPr>
            <p:ph idx="1"/>
          </p:nvPr>
        </p:nvSpPr>
        <p:spPr>
          <a:xfrm>
            <a:off x="5292080" y="404664"/>
            <a:ext cx="3816424" cy="532656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2400" b="1" dirty="0">
                <a:solidFill>
                  <a:schemeClr val="bg1"/>
                </a:solidFill>
              </a:rPr>
              <a:t>Инвестиционные проекты</a:t>
            </a:r>
          </a:p>
          <a:p>
            <a:pPr algn="ctr">
              <a:buNone/>
            </a:pPr>
            <a:endParaRPr lang="ru-RU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235810"/>
              </p:ext>
            </p:extLst>
          </p:nvPr>
        </p:nvGraphicFramePr>
        <p:xfrm>
          <a:off x="179512" y="1484784"/>
          <a:ext cx="8784975" cy="52545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5685"/>
                <a:gridCol w="4198037"/>
                <a:gridCol w="2014059"/>
                <a:gridCol w="1041755"/>
                <a:gridCol w="1145439"/>
              </a:tblGrid>
              <a:tr h="8140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Название инвестиционных проектов, реализуемые или планируемые к реализации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Инициатор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Годы реализации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Создаваемые рабочие места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05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Строительство промышленного парка на территории </a:t>
                      </a:r>
                      <a:r>
                        <a:rPr lang="ru-RU" sz="1400" dirty="0" err="1">
                          <a:effectLst/>
                        </a:rPr>
                        <a:t>г.Елабуга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Елабужский муниципальный район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2018-2020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7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Строительство предприятий  на территории ОЭЗ ППТ «</a:t>
                      </a:r>
                      <a:r>
                        <a:rPr lang="ru-RU" sz="1400" dirty="0" err="1">
                          <a:effectLst/>
                        </a:rPr>
                        <a:t>Алабуга</a:t>
                      </a:r>
                      <a:r>
                        <a:rPr lang="ru-RU" sz="1400" dirty="0">
                          <a:effectLst/>
                        </a:rPr>
                        <a:t>»: 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2017-2018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701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9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</a:pPr>
                      <a:r>
                        <a:rPr lang="ru-RU" sz="1400" dirty="0">
                          <a:effectLst/>
                        </a:rPr>
                        <a:t>ООО «</a:t>
                      </a:r>
                      <a:r>
                        <a:rPr lang="ru-RU" sz="1400" dirty="0" err="1">
                          <a:effectLst/>
                        </a:rPr>
                        <a:t>Драйлок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Текнолоджиз</a:t>
                      </a:r>
                      <a:r>
                        <a:rPr lang="ru-RU" sz="1400" dirty="0">
                          <a:effectLst/>
                        </a:rPr>
                        <a:t>»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ОЭЗ ППТ «Алабуга»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2017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104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</a:pPr>
                      <a:r>
                        <a:rPr lang="ru-RU" sz="1400" dirty="0">
                          <a:effectLst/>
                        </a:rPr>
                        <a:t>ООО «Барс Технолоджи»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ОЭЗ ППТ «Алабуга»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2017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165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</a:pPr>
                      <a:r>
                        <a:rPr lang="ru-RU" sz="1400" dirty="0">
                          <a:effectLst/>
                        </a:rPr>
                        <a:t>ООО Комбинат энергосберегающих  материалов «УОЛЛСЕЙВИНГ»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ОЭЗ ППТ «Алабуга»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2018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25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</a:pPr>
                      <a:r>
                        <a:rPr lang="ru-RU" sz="1400" dirty="0">
                          <a:effectLst/>
                        </a:rPr>
                        <a:t>ООО «</a:t>
                      </a:r>
                      <a:r>
                        <a:rPr lang="ru-RU" sz="1400" dirty="0" err="1">
                          <a:effectLst/>
                        </a:rPr>
                        <a:t>АйДжиЭс</a:t>
                      </a:r>
                      <a:r>
                        <a:rPr lang="ru-RU" sz="1400" dirty="0">
                          <a:effectLst/>
                        </a:rPr>
                        <a:t> Агро»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ОЭЗ ППТ «Алабуга»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2018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103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8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</a:pPr>
                      <a:r>
                        <a:rPr lang="ru-RU" sz="1400" dirty="0">
                          <a:effectLst/>
                        </a:rPr>
                        <a:t>ООО «ПКФ «КНТ-Пласт»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ОЭЗ ППТ «Алабуга»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2018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49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8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</a:pPr>
                      <a:r>
                        <a:rPr lang="ru-RU" sz="1400" dirty="0">
                          <a:effectLst/>
                        </a:rPr>
                        <a:t>АО «</a:t>
                      </a:r>
                      <a:r>
                        <a:rPr lang="ru-RU" sz="1400" dirty="0" err="1">
                          <a:effectLst/>
                        </a:rPr>
                        <a:t>Ростонер</a:t>
                      </a:r>
                      <a:r>
                        <a:rPr lang="ru-RU" sz="1400" dirty="0">
                          <a:effectLst/>
                        </a:rPr>
                        <a:t>»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ОЭЗ ППТ «Алабуга»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2018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41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8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</a:pPr>
                      <a:r>
                        <a:rPr lang="ru-RU" sz="1400" dirty="0">
                          <a:effectLst/>
                        </a:rPr>
                        <a:t>ООО «</a:t>
                      </a:r>
                      <a:r>
                        <a:rPr lang="ru-RU" sz="1400" dirty="0" err="1">
                          <a:effectLst/>
                        </a:rPr>
                        <a:t>Данафлекс-Алабуга</a:t>
                      </a:r>
                      <a:r>
                        <a:rPr lang="ru-RU" sz="1400" dirty="0">
                          <a:effectLst/>
                        </a:rPr>
                        <a:t>»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ОЭЗ ППТ «Алабуга»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2018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183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8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11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</a:pPr>
                      <a:r>
                        <a:rPr lang="ru-RU" sz="1400" dirty="0">
                          <a:effectLst/>
                        </a:rPr>
                        <a:t>ООО «</a:t>
                      </a:r>
                      <a:r>
                        <a:rPr lang="ru-RU" sz="1400" dirty="0" err="1">
                          <a:effectLst/>
                        </a:rPr>
                        <a:t>Татцемент</a:t>
                      </a:r>
                      <a:r>
                        <a:rPr lang="ru-RU" sz="1400" dirty="0">
                          <a:effectLst/>
                        </a:rPr>
                        <a:t>»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ОЭЗ ППТ «Алабуга»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2018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31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0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Модернизация предприятий ОЭЗ ППТ «</a:t>
                      </a:r>
                      <a:r>
                        <a:rPr lang="ru-RU" sz="1400" dirty="0" err="1">
                          <a:effectLst/>
                        </a:rPr>
                        <a:t>Алабуга</a:t>
                      </a:r>
                      <a:r>
                        <a:rPr lang="ru-RU" sz="1400" dirty="0">
                          <a:effectLst/>
                        </a:rPr>
                        <a:t>»: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121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8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12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1) ЗАО «</a:t>
                      </a:r>
                      <a:r>
                        <a:rPr lang="ru-RU" sz="1400" dirty="0" err="1">
                          <a:effectLst/>
                        </a:rPr>
                        <a:t>Тракья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Гласс</a:t>
                      </a:r>
                      <a:r>
                        <a:rPr lang="ru-RU" sz="1400" dirty="0">
                          <a:effectLst/>
                        </a:rPr>
                        <a:t> Рус»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ОЭЗ ППТ «</a:t>
                      </a:r>
                      <a:r>
                        <a:rPr lang="ru-RU" sz="1400" dirty="0" err="1">
                          <a:effectLst/>
                        </a:rPr>
                        <a:t>Алабуга</a:t>
                      </a:r>
                      <a:r>
                        <a:rPr lang="ru-RU" sz="1400" dirty="0">
                          <a:effectLst/>
                        </a:rPr>
                        <a:t>»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2018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66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8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13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2) ООО «Дизайн РУС»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ОЭЗ ППТ «</a:t>
                      </a:r>
                      <a:r>
                        <a:rPr lang="ru-RU" sz="1400" dirty="0" err="1">
                          <a:effectLst/>
                        </a:rPr>
                        <a:t>Алабуга</a:t>
                      </a:r>
                      <a:r>
                        <a:rPr lang="ru-RU" sz="1400" dirty="0">
                          <a:effectLst/>
                        </a:rPr>
                        <a:t>»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2018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55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33329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Содержимое 2"/>
          <p:cNvSpPr>
            <a:spLocks noGrp="1"/>
          </p:cNvSpPr>
          <p:nvPr>
            <p:ph idx="1"/>
          </p:nvPr>
        </p:nvSpPr>
        <p:spPr>
          <a:xfrm>
            <a:off x="5292080" y="404664"/>
            <a:ext cx="3816424" cy="532656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2400" b="1" dirty="0">
                <a:solidFill>
                  <a:schemeClr val="bg1"/>
                </a:solidFill>
              </a:rPr>
              <a:t>Инвестиционные проекты</a:t>
            </a:r>
          </a:p>
          <a:p>
            <a:pPr algn="r">
              <a:buNone/>
            </a:pPr>
            <a:endParaRPr lang="ru-RU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459103"/>
              </p:ext>
            </p:extLst>
          </p:nvPr>
        </p:nvGraphicFramePr>
        <p:xfrm>
          <a:off x="179512" y="1349203"/>
          <a:ext cx="8856985" cy="53921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2887"/>
                <a:gridCol w="4384344"/>
                <a:gridCol w="1743695"/>
                <a:gridCol w="1185712"/>
                <a:gridCol w="1150347"/>
              </a:tblGrid>
              <a:tr h="7036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Название инвестиционных проектов, реализуемые или планируемые к реализации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Инициатор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Годы реализации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Создаваемые рабочие места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90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14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Модернизация коммунальной инфраструктуры города Елабуга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ОЭЗ ППТ «Алабуга»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2017-2020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8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Реализации инвестиционного проекта строительство речного Пассажирского причала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ООО «КОНТ»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2018-2019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5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16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Реконструкция отеля «</a:t>
                      </a:r>
                      <a:r>
                        <a:rPr lang="ru-RU" sz="1400" dirty="0" err="1">
                          <a:effectLst/>
                        </a:rPr>
                        <a:t>Алабуга</a:t>
                      </a:r>
                      <a:r>
                        <a:rPr lang="ru-RU" sz="1400" dirty="0">
                          <a:effectLst/>
                        </a:rPr>
                        <a:t>-сити»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ОЭЗ ППТ «Алабуга»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2017-2020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8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Проект "Берега Елабуги - Создание туристско-оздоровительного комплекса "Изумрудный берег"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2017-2020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5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17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</a:pPr>
                      <a:r>
                        <a:rPr lang="ru-RU" sz="1400" dirty="0">
                          <a:effectLst/>
                        </a:rPr>
                        <a:t>Яхт-клуб «Лодки на воду»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2017-2018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5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18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</a:pPr>
                      <a:r>
                        <a:rPr lang="ru-RU" sz="1400" dirty="0">
                          <a:effectLst/>
                        </a:rPr>
                        <a:t>Строительство ресторана «Грот»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ИП Закиров А.М.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2017-2018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30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90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19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</a:pPr>
                      <a:r>
                        <a:rPr lang="ru-RU" sz="1400" dirty="0">
                          <a:effectLst/>
                        </a:rPr>
                        <a:t>Благоустройство острова «Робинзон»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ИП Низаметдинов Ф.Р.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2018-2020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40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90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</a:pPr>
                      <a:r>
                        <a:rPr lang="ru-RU" sz="1400" dirty="0">
                          <a:effectLst/>
                        </a:rPr>
                        <a:t>Строительство площадки для </a:t>
                      </a:r>
                      <a:r>
                        <a:rPr lang="ru-RU" sz="1400" dirty="0" err="1">
                          <a:effectLst/>
                        </a:rPr>
                        <a:t>караванинга</a:t>
                      </a:r>
                      <a:r>
                        <a:rPr lang="ru-RU" sz="1400" dirty="0">
                          <a:effectLst/>
                        </a:rPr>
                        <a:t> и кемпинга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ru-RU" sz="1400" dirty="0" smtClean="0">
                          <a:effectLst/>
                        </a:rPr>
                        <a:t>Поиск инвестора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2018-2020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12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5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21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</a:pPr>
                      <a:r>
                        <a:rPr lang="ru-RU" sz="1400" dirty="0">
                          <a:effectLst/>
                        </a:rPr>
                        <a:t>Строительство «Причала бродячего артиста»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ru-RU" sz="1400" dirty="0" smtClean="0">
                          <a:effectLst/>
                        </a:rPr>
                        <a:t> Поиск инвестора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2018-2020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5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22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</a:pPr>
                      <a:r>
                        <a:rPr lang="ru-RU" sz="1400" dirty="0">
                          <a:effectLst/>
                        </a:rPr>
                        <a:t>Благоустройство «Острова встреч»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ru-RU" sz="1400" dirty="0" smtClean="0">
                          <a:effectLst/>
                        </a:rPr>
                        <a:t> Поиск инвестора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2018-2020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8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23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</a:pPr>
                      <a:r>
                        <a:rPr lang="ru-RU" sz="1400" dirty="0">
                          <a:effectLst/>
                        </a:rPr>
                        <a:t>Строительство моста на остров «Робинзон» (Елабужский), дорог, инженерной инфраструктуры 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ru-RU" sz="1400" dirty="0" smtClean="0">
                          <a:effectLst/>
                        </a:rPr>
                        <a:t> Поиск инвестора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2018-2020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15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16845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55576" y="2110204"/>
            <a:ext cx="77768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9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Инфраструктура поддержки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25031060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11561" y="1196752"/>
            <a:ext cx="8712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Региональные инструменты поддержки </a:t>
            </a:r>
            <a:endParaRPr lang="ru-RU" sz="2400" b="1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56123" y="1730331"/>
            <a:ext cx="586493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r>
              <a:rPr lang="ru-RU" sz="1400" b="1" dirty="0" smtClean="0">
                <a:solidFill>
                  <a:prstClr val="black"/>
                </a:solidFill>
              </a:rPr>
              <a:t>ГБУ «Центр </a:t>
            </a:r>
            <a:r>
              <a:rPr lang="ru-RU" sz="1400" b="1" dirty="0">
                <a:solidFill>
                  <a:prstClr val="black"/>
                </a:solidFill>
              </a:rPr>
              <a:t>поддержки предпринимательства» </a:t>
            </a:r>
          </a:p>
          <a:p>
            <a:pPr algn="just"/>
            <a:r>
              <a:rPr lang="ru-RU" sz="1400" i="1" dirty="0">
                <a:solidFill>
                  <a:prstClr val="black"/>
                </a:solidFill>
              </a:rPr>
              <a:t>Основной целью деятельности Центра является оказание комплекса услуг, направленных на содействие развитию субъектов </a:t>
            </a:r>
            <a:r>
              <a:rPr lang="ru-RU" sz="1400" i="1" dirty="0" smtClean="0">
                <a:solidFill>
                  <a:prstClr val="black"/>
                </a:solidFill>
              </a:rPr>
              <a:t>МСП </a:t>
            </a:r>
            <a:r>
              <a:rPr lang="ru-RU" sz="1400" i="1" dirty="0">
                <a:solidFill>
                  <a:prstClr val="black"/>
                </a:solidFill>
              </a:rPr>
              <a:t>в Республике Татарстан</a:t>
            </a:r>
            <a:r>
              <a:rPr lang="ru-RU" sz="1400" i="1" dirty="0" smtClean="0">
                <a:solidFill>
                  <a:prstClr val="black"/>
                </a:solidFill>
              </a:rPr>
              <a:t> </a:t>
            </a:r>
            <a:r>
              <a:rPr lang="ru-RU" sz="1400" i="1" dirty="0">
                <a:solidFill>
                  <a:prstClr val="black"/>
                </a:solidFill>
              </a:rPr>
              <a:t>при реализации региональных программ развития и поддержки субъектов </a:t>
            </a:r>
            <a:r>
              <a:rPr lang="ru-RU" sz="1400" i="1" dirty="0" smtClean="0">
                <a:solidFill>
                  <a:prstClr val="black"/>
                </a:solidFill>
              </a:rPr>
              <a:t>МСП в Республике Татарстан. </a:t>
            </a:r>
          </a:p>
          <a:p>
            <a:pPr marL="1722438" indent="-285750" algn="just">
              <a:buClr>
                <a:srgbClr val="C00000"/>
              </a:buClr>
              <a:buSzPct val="150000"/>
              <a:buFont typeface="Wingdings" pitchFamily="2" charset="2"/>
              <a:buChar char="Ø"/>
            </a:pPr>
            <a:r>
              <a:rPr lang="ru-RU" sz="1400" i="1" dirty="0" smtClean="0">
                <a:solidFill>
                  <a:srgbClr val="C00000"/>
                </a:solidFill>
              </a:rPr>
              <a:t>Лизинг-грант</a:t>
            </a:r>
          </a:p>
          <a:p>
            <a:pPr marL="1722438" indent="-285750" algn="just">
              <a:buClr>
                <a:srgbClr val="C00000"/>
              </a:buClr>
              <a:buSzPct val="150000"/>
              <a:buFont typeface="Wingdings" pitchFamily="2" charset="2"/>
              <a:buChar char="Ø"/>
            </a:pPr>
            <a:r>
              <a:rPr lang="ru-RU" sz="1400" i="1" dirty="0" smtClean="0">
                <a:solidFill>
                  <a:srgbClr val="C00000"/>
                </a:solidFill>
              </a:rPr>
              <a:t>Социальное предпринимательство</a:t>
            </a:r>
            <a:endParaRPr lang="ru-RU" sz="1400" i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4153" y="3761656"/>
            <a:ext cx="61206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r>
              <a:rPr lang="ru-RU" sz="1400" b="1" dirty="0">
                <a:solidFill>
                  <a:prstClr val="black"/>
                </a:solidFill>
              </a:rPr>
              <a:t>НО «Гарантийный фонд Республики </a:t>
            </a:r>
            <a:r>
              <a:rPr lang="ru-RU" sz="1400" b="1" dirty="0" smtClean="0">
                <a:solidFill>
                  <a:prstClr val="black"/>
                </a:solidFill>
              </a:rPr>
              <a:t>Татарстан»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just"/>
            <a:r>
              <a:rPr lang="ru-RU" sz="1400" i="1" dirty="0">
                <a:solidFill>
                  <a:prstClr val="black"/>
                </a:solidFill>
              </a:rPr>
              <a:t>Основной целью деятельности </a:t>
            </a:r>
            <a:r>
              <a:rPr lang="ru-RU" sz="1400" i="1" dirty="0" smtClean="0">
                <a:solidFill>
                  <a:prstClr val="black"/>
                </a:solidFill>
              </a:rPr>
              <a:t>обеспечение </a:t>
            </a:r>
            <a:r>
              <a:rPr lang="ru-RU" sz="1400" i="1" dirty="0">
                <a:solidFill>
                  <a:prstClr val="black"/>
                </a:solidFill>
              </a:rPr>
              <a:t>доступа субъектов </a:t>
            </a:r>
            <a:r>
              <a:rPr lang="ru-RU" sz="1400" i="1" dirty="0" smtClean="0">
                <a:solidFill>
                  <a:prstClr val="black"/>
                </a:solidFill>
              </a:rPr>
              <a:t>МСП </a:t>
            </a:r>
            <a:r>
              <a:rPr lang="ru-RU" sz="1400" i="1" dirty="0">
                <a:solidFill>
                  <a:prstClr val="black"/>
                </a:solidFill>
              </a:rPr>
              <a:t>и организаций инфраструктуры поддержки субъектов М</a:t>
            </a:r>
            <a:r>
              <a:rPr lang="ru-RU" sz="1400" i="1" dirty="0" smtClean="0">
                <a:solidFill>
                  <a:prstClr val="black"/>
                </a:solidFill>
              </a:rPr>
              <a:t>СП </a:t>
            </a:r>
            <a:r>
              <a:rPr lang="ru-RU" sz="1400" i="1" dirty="0">
                <a:solidFill>
                  <a:prstClr val="black"/>
                </a:solidFill>
              </a:rPr>
              <a:t>в Республике Татарстан к кредитным и иным финансовым </a:t>
            </a:r>
            <a:r>
              <a:rPr lang="ru-RU" sz="1400" i="1" dirty="0" smtClean="0">
                <a:solidFill>
                  <a:prstClr val="black"/>
                </a:solidFill>
              </a:rPr>
              <a:t>ресурсам.</a:t>
            </a:r>
            <a:endParaRPr lang="ru-RU" sz="1400" i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2345" y="5201816"/>
            <a:ext cx="640871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r>
              <a:rPr lang="ru-RU" sz="1400" b="1" dirty="0" smtClean="0">
                <a:solidFill>
                  <a:prstClr val="black"/>
                </a:solidFill>
              </a:rPr>
              <a:t>ГБУ «Бизнес-инкубатор </a:t>
            </a:r>
            <a:r>
              <a:rPr lang="ru-RU" sz="1400" b="1" dirty="0">
                <a:solidFill>
                  <a:prstClr val="black"/>
                </a:solidFill>
              </a:rPr>
              <a:t>города Елабуга</a:t>
            </a:r>
            <a:r>
              <a:rPr lang="ru-RU" sz="1400" b="1" dirty="0" smtClean="0">
                <a:solidFill>
                  <a:prstClr val="black"/>
                </a:solidFill>
              </a:rPr>
              <a:t>»</a:t>
            </a:r>
            <a:endParaRPr lang="ru-RU" sz="1400" b="1" dirty="0">
              <a:solidFill>
                <a:prstClr val="black"/>
              </a:solidFill>
            </a:endParaRPr>
          </a:p>
          <a:p>
            <a:pPr algn="just"/>
            <a:r>
              <a:rPr lang="ru-RU" sz="1400" i="1" dirty="0">
                <a:solidFill>
                  <a:prstClr val="black"/>
                </a:solidFill>
              </a:rPr>
              <a:t>Предметом деятельности бизнес-инкубатора является выполнение работ, оказание услуг в сфере поддержки малого предпринимательства, в том числе путем предоставления имущества в аренду начинающим субъектам малого предпринимательства на льготных условиях в порядке, предусмотренном нормативно-правовыми актами РФ и РТ.</a:t>
            </a:r>
          </a:p>
        </p:txBody>
      </p:sp>
      <p:pic>
        <p:nvPicPr>
          <p:cNvPr id="11" name="Picture 2" descr="C:\Users\Chumakova\Desktop\67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712144" y="1547422"/>
            <a:ext cx="2343981" cy="18974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Chumakova\Desktop\14615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833" y="3578747"/>
            <a:ext cx="1944216" cy="1325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Chumakova\Desktop\VsqfvXq8ClI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81" y="4992757"/>
            <a:ext cx="1653923" cy="18094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213170" y="447055"/>
            <a:ext cx="38953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Инструменты поддержки 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9666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Объект 2"/>
          <p:cNvSpPr txBox="1">
            <a:spLocks/>
          </p:cNvSpPr>
          <p:nvPr/>
        </p:nvSpPr>
        <p:spPr>
          <a:xfrm>
            <a:off x="989534" y="1772816"/>
            <a:ext cx="7920262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r>
              <a:rPr lang="ru-RU" sz="1400" b="1" dirty="0" smtClean="0"/>
              <a:t>Центр поддержки экспорта Республики Татарстан</a:t>
            </a:r>
          </a:p>
          <a:p>
            <a:pPr marL="0" indent="0" algn="just">
              <a:buClr>
                <a:srgbClr val="FF0000"/>
              </a:buClr>
              <a:buSzPct val="150000"/>
              <a:buFont typeface="Arial" pitchFamily="34" charset="0"/>
              <a:buNone/>
            </a:pPr>
            <a:r>
              <a:rPr lang="ru-RU" sz="1200" dirty="0" smtClean="0"/>
              <a:t>Основной задачей Центра является содействие в расширении внешнеэкономического сотрудничества субъектов малого и среднего предпринимательства Республики Татарстан. </a:t>
            </a:r>
            <a:endParaRPr lang="ru-RU" sz="1200" b="1" dirty="0" smtClean="0"/>
          </a:p>
          <a:p>
            <a:pPr marL="0" indent="0">
              <a:buClr>
                <a:srgbClr val="FF0000"/>
              </a:buClr>
              <a:buSzPct val="150000"/>
              <a:buFont typeface="Arial" pitchFamily="34" charset="0"/>
              <a:buNone/>
            </a:pPr>
            <a:endParaRPr lang="ru-RU" sz="1400" b="1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971600" y="3895308"/>
            <a:ext cx="701600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buClr>
                <a:srgbClr val="FF0000"/>
              </a:buClr>
              <a:buSzPct val="150000"/>
            </a:pPr>
            <a:r>
              <a:rPr lang="ru-RU" sz="1600" b="1" dirty="0">
                <a:solidFill>
                  <a:srgbClr val="FF0000"/>
                </a:solidFill>
              </a:rPr>
              <a:t>Агентство инвестиционного развития Республики Татарстан</a:t>
            </a:r>
          </a:p>
          <a:p>
            <a:pPr algn="just"/>
            <a:r>
              <a:rPr lang="ru-RU" sz="1200" dirty="0">
                <a:solidFill>
                  <a:prstClr val="black"/>
                </a:solidFill>
              </a:rPr>
              <a:t>Агентство инвестиционного развития Республики Татарстан </a:t>
            </a:r>
            <a:r>
              <a:rPr lang="ru-RU" sz="1200" dirty="0" smtClean="0">
                <a:solidFill>
                  <a:prstClr val="black"/>
                </a:solidFill>
              </a:rPr>
              <a:t>осуществляет </a:t>
            </a:r>
            <a:r>
              <a:rPr lang="ru-RU" sz="1200" dirty="0">
                <a:solidFill>
                  <a:prstClr val="black"/>
                </a:solidFill>
              </a:rPr>
              <a:t>полномочия по вопросам: привлечения инвестиций, сопровождения и реализации инвестиционных проектов, участия в формировании благоприятного инвестиционного климата, повышения инвестиционной привлекательности Республики Татарстан, государственно-частного партнёрства.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16315" y="5222810"/>
            <a:ext cx="71201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  <a:buSzPct val="150000"/>
            </a:pPr>
            <a:r>
              <a:rPr lang="ru-RU" sz="1600" b="1" dirty="0" smtClean="0">
                <a:solidFill>
                  <a:srgbClr val="FF0000"/>
                </a:solidFill>
              </a:rPr>
              <a:t>НО </a:t>
            </a:r>
            <a:r>
              <a:rPr lang="ru-RU" sz="1600" b="1" dirty="0">
                <a:solidFill>
                  <a:srgbClr val="FF0000"/>
                </a:solidFill>
              </a:rPr>
              <a:t>«Инвестиционно-венчурный фонд Республики Татарстан</a:t>
            </a:r>
            <a:r>
              <a:rPr lang="ru-RU" sz="1600" b="1" dirty="0" smtClean="0">
                <a:solidFill>
                  <a:srgbClr val="FF0000"/>
                </a:solidFill>
              </a:rPr>
              <a:t>»</a:t>
            </a:r>
          </a:p>
          <a:p>
            <a:pPr algn="just">
              <a:buClr>
                <a:srgbClr val="FF0000"/>
              </a:buClr>
              <a:buSzPct val="150000"/>
            </a:pPr>
            <a:r>
              <a:rPr lang="ru-RU" sz="1200" dirty="0">
                <a:solidFill>
                  <a:prstClr val="black"/>
                </a:solidFill>
              </a:rPr>
              <a:t>Миссия Фонда — повышение инновационного потенциала Республики Татарстан, развитие наукоемких производств и внедрение новых прогрессивных технологий, формирование новых для республики подходов в развитии инновационной деятельности, поддержка инноваций, создание условий для увеличения числа предприятий венчурного капитала, совершенствование системы поддержки наукоемкого </a:t>
            </a:r>
            <a:r>
              <a:rPr lang="ru-RU" sz="1200" dirty="0" smtClean="0">
                <a:solidFill>
                  <a:prstClr val="black"/>
                </a:solidFill>
              </a:rPr>
              <a:t>МСБ.</a:t>
            </a:r>
            <a:endParaRPr lang="ru-RU" sz="1200" b="1" dirty="0">
              <a:solidFill>
                <a:prstClr val="black"/>
              </a:solidFill>
            </a:endParaRPr>
          </a:p>
        </p:txBody>
      </p:sp>
      <p:pic>
        <p:nvPicPr>
          <p:cNvPr id="22" name="Picture 2" descr="C:\Users\Chumakova\Desktop\лого(3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97" y="5456548"/>
            <a:ext cx="823317" cy="82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Chumakova\Desktop\tid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605" y="3895308"/>
            <a:ext cx="1023656" cy="7240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5" name="Прямоугольник 24"/>
          <p:cNvSpPr/>
          <p:nvPr/>
        </p:nvSpPr>
        <p:spPr>
          <a:xfrm>
            <a:off x="5326445" y="447055"/>
            <a:ext cx="37820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</a:rPr>
              <a:t>Инструменты поддержки </a:t>
            </a: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986856" y="2677859"/>
            <a:ext cx="7864846" cy="967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r>
              <a:rPr lang="ru-RU" sz="1400" b="1" dirty="0" smtClean="0">
                <a:solidFill>
                  <a:schemeClr val="tx1"/>
                </a:solidFill>
              </a:rPr>
              <a:t>Центр поддержки предпринимательства в Республике Татарстан</a:t>
            </a:r>
          </a:p>
          <a:p>
            <a:pPr marL="0" indent="0" algn="just">
              <a:buClr>
                <a:srgbClr val="FF0000"/>
              </a:buClr>
              <a:buSzPct val="150000"/>
              <a:buNone/>
            </a:pPr>
            <a:r>
              <a:rPr lang="ru-RU" sz="1200" dirty="0" smtClean="0">
                <a:solidFill>
                  <a:schemeClr val="tx1"/>
                </a:solidFill>
              </a:rPr>
              <a:t>Основной задачей Центра является финансовая, маркетинговая , юридическая, информационное сопровождение деятельности, </a:t>
            </a:r>
            <a:r>
              <a:rPr lang="ru-RU" sz="1200" dirty="0">
                <a:solidFill>
                  <a:schemeClr val="tx1"/>
                </a:solidFill>
              </a:rPr>
              <a:t>а также патентно-лицензионное сопровождение </a:t>
            </a:r>
            <a:r>
              <a:rPr lang="ru-RU" sz="1200" dirty="0" smtClean="0">
                <a:solidFill>
                  <a:schemeClr val="tx1"/>
                </a:solidFill>
              </a:rPr>
              <a:t>субъектов малого и среднего предпринимательства, Республики Татарстан. </a:t>
            </a:r>
            <a:endParaRPr lang="ru-RU" sz="1200" b="1" dirty="0" smtClean="0">
              <a:solidFill>
                <a:schemeClr val="tx1"/>
              </a:solidFill>
            </a:endParaRPr>
          </a:p>
          <a:p>
            <a:pPr marL="0" indent="0">
              <a:buClr>
                <a:srgbClr val="FF0000"/>
              </a:buClr>
              <a:buSzPct val="150000"/>
              <a:buFont typeface="Wingdings 2" pitchFamily="18" charset="2"/>
              <a:buNone/>
            </a:pPr>
            <a:endParaRPr lang="ru-RU" sz="1400" b="1" dirty="0" smtClean="0">
              <a:solidFill>
                <a:schemeClr val="tx1"/>
              </a:solidFill>
            </a:endParaRPr>
          </a:p>
        </p:txBody>
      </p:sp>
      <p:sp>
        <p:nvSpPr>
          <p:cNvPr id="27" name="Объект 2"/>
          <p:cNvSpPr txBox="1">
            <a:spLocks/>
          </p:cNvSpPr>
          <p:nvPr/>
        </p:nvSpPr>
        <p:spPr>
          <a:xfrm>
            <a:off x="986856" y="1335493"/>
            <a:ext cx="7217529" cy="2933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Clr>
                <a:srgbClr val="FF0000"/>
              </a:buClr>
              <a:buSzPct val="150000"/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НО «Фонд поддержки предпринимательства  Республики Татарстан</a:t>
            </a:r>
            <a:r>
              <a:rPr lang="ru-RU" sz="1600" b="1" dirty="0" smtClean="0"/>
              <a:t>:</a:t>
            </a:r>
          </a:p>
          <a:p>
            <a:pPr marL="0" indent="0">
              <a:buClr>
                <a:srgbClr val="FF0000"/>
              </a:buClr>
              <a:buSzPct val="150000"/>
              <a:buFont typeface="Wingdings 2" pitchFamily="18" charset="2"/>
              <a:buNone/>
            </a:pPr>
            <a:endParaRPr lang="ru-RU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22383334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3"/>
          <p:cNvSpPr txBox="1">
            <a:spLocks noGrp="1"/>
          </p:cNvSpPr>
          <p:nvPr>
            <p:ph type="title"/>
          </p:nvPr>
        </p:nvSpPr>
        <p:spPr>
          <a:xfrm>
            <a:off x="395536" y="1178029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Муниципальные </a:t>
            </a:r>
            <a:r>
              <a:rPr lang="ru-RU" sz="2400" b="1" dirty="0">
                <a:solidFill>
                  <a:srgbClr val="002060"/>
                </a:solidFill>
              </a:rPr>
              <a:t>инструменты поддержки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7982" y="1939479"/>
            <a:ext cx="7836466" cy="1292662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endParaRPr lang="ru-RU" sz="1200" b="1" dirty="0" smtClean="0">
              <a:solidFill>
                <a:prstClr val="black"/>
              </a:solidFill>
            </a:endParaRPr>
          </a:p>
          <a:p>
            <a:pPr marL="285750" indent="-285750"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r>
              <a:rPr lang="ru-RU" sz="1600" b="1" dirty="0" smtClean="0">
                <a:solidFill>
                  <a:prstClr val="black"/>
                </a:solidFill>
              </a:rPr>
              <a:t>Стандарт деятельности органов МСУ по обеспечению благоприятного инвестиционного климата </a:t>
            </a:r>
            <a:r>
              <a:rPr lang="ru-RU" sz="1600" b="1" dirty="0" err="1" smtClean="0">
                <a:solidFill>
                  <a:prstClr val="black"/>
                </a:solidFill>
              </a:rPr>
              <a:t>Елабужского</a:t>
            </a:r>
            <a:r>
              <a:rPr lang="ru-RU" sz="1600" b="1" dirty="0" smtClean="0">
                <a:solidFill>
                  <a:prstClr val="black"/>
                </a:solidFill>
              </a:rPr>
              <a:t> муниципального района</a:t>
            </a:r>
          </a:p>
          <a:p>
            <a:pPr marL="285750" indent="-285750"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3377" y="3167097"/>
            <a:ext cx="7505676" cy="12926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ru-RU" sz="1200" dirty="0" smtClean="0">
              <a:solidFill>
                <a:prstClr val="black"/>
              </a:solidFill>
            </a:endParaRPr>
          </a:p>
          <a:p>
            <a:pPr marL="285750" indent="-285750"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r>
              <a:rPr lang="ru-RU" sz="1600" b="1" dirty="0" smtClean="0">
                <a:solidFill>
                  <a:prstClr val="black"/>
                </a:solidFill>
              </a:rPr>
              <a:t>Муниципальная программа «Развитие субъектов малого и среднего предпринимательства </a:t>
            </a:r>
            <a:r>
              <a:rPr lang="ru-RU" sz="1600" b="1" dirty="0" err="1" smtClean="0">
                <a:solidFill>
                  <a:prstClr val="black"/>
                </a:solidFill>
              </a:rPr>
              <a:t>Елабужского</a:t>
            </a:r>
            <a:r>
              <a:rPr lang="ru-RU" sz="1600" b="1" dirty="0" smtClean="0">
                <a:solidFill>
                  <a:prstClr val="black"/>
                </a:solidFill>
              </a:rPr>
              <a:t> муниципального района»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0171" y="4387751"/>
            <a:ext cx="7232088" cy="923330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endParaRPr lang="ru-RU" sz="1000" b="1" dirty="0" smtClean="0">
              <a:solidFill>
                <a:prstClr val="black"/>
              </a:solidFill>
            </a:endParaRPr>
          </a:p>
          <a:p>
            <a:pPr marL="285750" indent="-285750"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r>
              <a:rPr lang="ru-RU" sz="1600" b="1" dirty="0" smtClean="0">
                <a:solidFill>
                  <a:prstClr val="black"/>
                </a:solidFill>
              </a:rPr>
              <a:t>Общественный совет по улучшению инвестиционного климата </a:t>
            </a:r>
            <a:r>
              <a:rPr lang="ru-RU" sz="1600" b="1" dirty="0" err="1" smtClean="0">
                <a:solidFill>
                  <a:prstClr val="black"/>
                </a:solidFill>
              </a:rPr>
              <a:t>Елабужского</a:t>
            </a:r>
            <a:r>
              <a:rPr lang="ru-RU" sz="1600" b="1" dirty="0" smtClean="0">
                <a:solidFill>
                  <a:prstClr val="black"/>
                </a:solidFill>
              </a:rPr>
              <a:t> муниципального района</a:t>
            </a:r>
          </a:p>
          <a:p>
            <a:pPr marL="285750" indent="-285750"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09243" y="5251847"/>
            <a:ext cx="6753944" cy="738664"/>
          </a:xfrm>
          <a:prstGeom prst="rect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endParaRPr lang="ru-RU" sz="1000" b="1" dirty="0" smtClean="0">
              <a:solidFill>
                <a:prstClr val="black"/>
              </a:solidFill>
            </a:endParaRPr>
          </a:p>
          <a:p>
            <a:pPr marL="285750" indent="-285750"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r>
              <a:rPr lang="ru-RU" sz="1600" b="1" dirty="0" smtClean="0">
                <a:solidFill>
                  <a:prstClr val="black"/>
                </a:solidFill>
              </a:rPr>
              <a:t>Рабочая </a:t>
            </a:r>
            <a:r>
              <a:rPr lang="ru-RU" sz="1600" b="1" dirty="0">
                <a:solidFill>
                  <a:prstClr val="black"/>
                </a:solidFill>
              </a:rPr>
              <a:t>группа по взаимодействию с резидентами </a:t>
            </a:r>
            <a:r>
              <a:rPr lang="ru-RU" sz="1600" b="1" dirty="0" smtClean="0">
                <a:solidFill>
                  <a:prstClr val="black"/>
                </a:solidFill>
              </a:rPr>
              <a:t>Особой экономической зоны </a:t>
            </a:r>
            <a:r>
              <a:rPr lang="ru-RU" sz="1600" b="1" dirty="0">
                <a:solidFill>
                  <a:prstClr val="black"/>
                </a:solidFill>
              </a:rPr>
              <a:t>«</a:t>
            </a:r>
            <a:r>
              <a:rPr lang="ru-RU" sz="1600" b="1" dirty="0" err="1">
                <a:solidFill>
                  <a:prstClr val="black"/>
                </a:solidFill>
              </a:rPr>
              <a:t>Алабуга</a:t>
            </a:r>
            <a:r>
              <a:rPr lang="ru-RU" sz="1600" b="1" dirty="0" smtClean="0">
                <a:solidFill>
                  <a:prstClr val="black"/>
                </a:solidFill>
              </a:rPr>
              <a:t>»</a:t>
            </a:r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30676" y="5899919"/>
            <a:ext cx="6120680" cy="769441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endParaRPr lang="ru-RU" sz="1200" b="1" dirty="0" smtClean="0">
              <a:solidFill>
                <a:prstClr val="black"/>
              </a:solidFill>
            </a:endParaRPr>
          </a:p>
          <a:p>
            <a:pPr marL="285750" indent="-285750"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r>
              <a:rPr lang="ru-RU" sz="1600" b="1" dirty="0" smtClean="0">
                <a:solidFill>
                  <a:prstClr val="black"/>
                </a:solidFill>
              </a:rPr>
              <a:t>Совет предпринимателей </a:t>
            </a:r>
            <a:r>
              <a:rPr lang="ru-RU" sz="1600" b="1" dirty="0" err="1" smtClean="0">
                <a:solidFill>
                  <a:prstClr val="black"/>
                </a:solidFill>
              </a:rPr>
              <a:t>Елабужского</a:t>
            </a:r>
            <a:r>
              <a:rPr lang="ru-RU" sz="1600" b="1" dirty="0" smtClean="0">
                <a:solidFill>
                  <a:prstClr val="black"/>
                </a:solidFill>
              </a:rPr>
              <a:t> муниципального района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64088" y="447055"/>
            <a:ext cx="3744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</a:rPr>
              <a:t>Инструменты </a:t>
            </a:r>
            <a:r>
              <a:rPr lang="ru-RU" sz="2400" b="1" dirty="0" smtClean="0">
                <a:solidFill>
                  <a:schemeClr val="bg1"/>
                </a:solidFill>
              </a:rPr>
              <a:t>поддержки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72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ик 25"/>
          <p:cNvSpPr/>
          <p:nvPr/>
        </p:nvSpPr>
        <p:spPr>
          <a:xfrm>
            <a:off x="5680924" y="447055"/>
            <a:ext cx="34275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Font typeface="Wingdings 2" pitchFamily="18" charset="2"/>
              <a:buNone/>
            </a:pPr>
            <a:r>
              <a:rPr lang="ru-RU" sz="2400" b="1" dirty="0" smtClean="0">
                <a:solidFill>
                  <a:prstClr val="white"/>
                </a:solidFill>
              </a:rPr>
              <a:t>Ресурсное обеспечение</a:t>
            </a:r>
            <a:endParaRPr lang="ru-RU" sz="2400" b="1" dirty="0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55576" y="1562928"/>
            <a:ext cx="3600000" cy="3154710"/>
          </a:xfrm>
          <a:prstGeom prst="rect">
            <a:avLst/>
          </a:prstGeom>
          <a:noFill/>
          <a:ln w="190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>
            <a:defPPr>
              <a:defRPr lang="ru-RU"/>
            </a:defPPr>
            <a:lvl1pPr marL="285750" lvl="0" indent="-285750">
              <a:buClr>
                <a:srgbClr val="FF0000"/>
              </a:buClr>
              <a:buSzPct val="150000"/>
              <a:buFont typeface="Wingdings" pitchFamily="2" charset="2"/>
              <a:buChar char="ü"/>
              <a:defRPr sz="1000" b="1"/>
            </a:lvl1pPr>
          </a:lstStyle>
          <a:p>
            <a:pPr marL="0" indent="0" algn="ctr">
              <a:buFont typeface="Wingdings" pitchFamily="2" charset="2"/>
              <a:buNone/>
            </a:pPr>
            <a:r>
              <a:rPr lang="ru-RU" sz="18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Информационные ресурсы:</a:t>
            </a:r>
          </a:p>
          <a:p>
            <a:pPr marL="0" indent="0" algn="just">
              <a:buFont typeface="Wingdings" pitchFamily="2" charset="2"/>
              <a:buNone/>
            </a:pPr>
            <a:endParaRPr lang="ru-RU" sz="1800" dirty="0" smtClean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5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Официальный сайт </a:t>
            </a:r>
            <a:r>
              <a:rPr lang="ru-RU" sz="15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Елабужского</a:t>
            </a:r>
            <a:r>
              <a:rPr lang="ru-RU" sz="15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муниципального района   </a:t>
            </a:r>
            <a:r>
              <a:rPr lang="ru-RU" sz="1500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городелабуга.рф</a:t>
            </a:r>
            <a:endParaRPr lang="ru-RU" sz="15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5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Средства массовой информации</a:t>
            </a:r>
          </a:p>
          <a:p>
            <a:pPr>
              <a:buFont typeface="Wingdings" pitchFamily="2" charset="2"/>
              <a:buChar char="Ø"/>
            </a:pPr>
            <a:r>
              <a:rPr lang="ru-RU" sz="15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Социальные сети</a:t>
            </a:r>
          </a:p>
          <a:p>
            <a:pPr>
              <a:buFont typeface="Wingdings" pitchFamily="2" charset="2"/>
              <a:buChar char="Ø"/>
            </a:pPr>
            <a:r>
              <a:rPr lang="ru-RU" sz="15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Рассылка информации по электронным адресам</a:t>
            </a:r>
          </a:p>
          <a:p>
            <a:pPr>
              <a:buFont typeface="Wingdings" pitchFamily="2" charset="2"/>
              <a:buChar char="Ø"/>
            </a:pPr>
            <a:endParaRPr lang="ru-RU" sz="1500" b="0" i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Ø"/>
            </a:pPr>
            <a:endParaRPr lang="ru-RU" sz="800" b="0" i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 smtClean="0">
              <a:solidFill>
                <a:prstClr val="black"/>
              </a:solidFill>
            </a:endParaRPr>
          </a:p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43608" y="4049013"/>
            <a:ext cx="3600000" cy="2308324"/>
          </a:xfrm>
          <a:prstGeom prst="rect">
            <a:avLst/>
          </a:prstGeom>
          <a:noFill/>
          <a:ln w="190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  <a:buSzPct val="150000"/>
            </a:pPr>
            <a:endParaRPr lang="ru-RU" sz="1000" b="1" dirty="0" smtClean="0">
              <a:solidFill>
                <a:prstClr val="black"/>
              </a:solidFill>
            </a:endParaRPr>
          </a:p>
          <a:p>
            <a:pPr algn="ctr">
              <a:buClr>
                <a:srgbClr val="FF0000"/>
              </a:buClr>
              <a:buSzPct val="150000"/>
            </a:pPr>
            <a:r>
              <a:rPr lang="ru-RU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Кадровые ресурсы:</a:t>
            </a:r>
          </a:p>
          <a:p>
            <a:pPr algn="just">
              <a:buClr>
                <a:srgbClr val="FF0000"/>
              </a:buClr>
              <a:buSzPct val="150000"/>
            </a:pPr>
            <a:endParaRPr lang="ru-RU" b="1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Clr>
                <a:srgbClr val="FF0000"/>
              </a:buClr>
              <a:buSzPct val="150000"/>
              <a:buFont typeface="Wingdings" pitchFamily="2" charset="2"/>
              <a:buChar char="Ø"/>
            </a:pPr>
            <a:r>
              <a:rPr lang="ru-RU" sz="1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Ресурсный центр ОЭЗ «ППТ </a:t>
            </a:r>
            <a:r>
              <a:rPr lang="ru-RU" sz="1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Алабуга</a:t>
            </a:r>
            <a:r>
              <a:rPr lang="ru-RU" sz="1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 marL="285750" indent="-285750" algn="just">
              <a:buClr>
                <a:srgbClr val="FF0000"/>
              </a:buClr>
              <a:buSzPct val="150000"/>
              <a:buFont typeface="Wingdings" pitchFamily="2" charset="2"/>
              <a:buChar char="Ø"/>
            </a:pPr>
            <a:endParaRPr lang="ru-RU" sz="8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Clr>
                <a:srgbClr val="FF0000"/>
              </a:buClr>
              <a:buSzPct val="150000"/>
              <a:buFont typeface="Wingdings" pitchFamily="2" charset="2"/>
              <a:buChar char="Ø"/>
            </a:pPr>
            <a:r>
              <a:rPr lang="ru-RU" sz="1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Многофункциональный центр прикладных квалификаций при </a:t>
            </a:r>
            <a:r>
              <a:rPr lang="ru-RU" sz="1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Елабужском</a:t>
            </a:r>
            <a:r>
              <a:rPr lang="ru-RU" sz="1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политехническом колледже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19259" y="1562928"/>
            <a:ext cx="3729205" cy="3585597"/>
          </a:xfrm>
          <a:prstGeom prst="rect">
            <a:avLst/>
          </a:prstGeom>
          <a:noFill/>
          <a:ln w="190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  <a:buSzPct val="150000"/>
            </a:pPr>
            <a:r>
              <a:rPr lang="ru-RU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Консалтинговые ресурсы:</a:t>
            </a:r>
          </a:p>
          <a:p>
            <a:pPr algn="just">
              <a:buClr>
                <a:srgbClr val="FF0000"/>
              </a:buClr>
              <a:buSzPct val="150000"/>
            </a:pPr>
            <a:endParaRPr lang="ru-RU" sz="1400" b="1" dirty="0" smtClean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FF0000"/>
              </a:buClr>
              <a:buSzPct val="150000"/>
              <a:buFont typeface="Wingdings" pitchFamily="2" charset="2"/>
              <a:buChar char="Ø"/>
            </a:pPr>
            <a:r>
              <a:rPr lang="ru-RU" sz="1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ООО </a:t>
            </a:r>
            <a:r>
              <a:rPr lang="ru-RU" sz="1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«Коллегия юристов</a:t>
            </a:r>
            <a:r>
              <a:rPr lang="ru-RU" sz="1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8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FF0000"/>
              </a:buClr>
              <a:buSzPct val="150000"/>
              <a:buFont typeface="Wingdings" pitchFamily="2" charset="2"/>
              <a:buChar char="Ø"/>
            </a:pPr>
            <a:r>
              <a:rPr lang="ru-RU" sz="1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ООО </a:t>
            </a:r>
            <a:r>
              <a:rPr lang="ru-RU" sz="1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Консультационно-информационная фирма «Аудит ТД</a:t>
            </a:r>
            <a:r>
              <a:rPr lang="ru-RU" sz="1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 marL="285750" indent="-285750">
              <a:buClr>
                <a:srgbClr val="FF0000"/>
              </a:buClr>
              <a:buSzPct val="150000"/>
              <a:buFont typeface="Wingdings" pitchFamily="2" charset="2"/>
              <a:buChar char="Ø"/>
            </a:pPr>
            <a:r>
              <a:rPr lang="ru-RU" sz="1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Представительство Торгово-Промышленной </a:t>
            </a:r>
            <a:r>
              <a:rPr lang="ru-RU" sz="1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Палаты г. Набережные Челны и региона </a:t>
            </a:r>
            <a:r>
              <a:rPr lang="ru-RU" sz="1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Закамье</a:t>
            </a:r>
            <a:r>
              <a:rPr lang="ru-RU" sz="1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в г. Елабуга</a:t>
            </a:r>
          </a:p>
          <a:p>
            <a:pPr marL="285750" indent="-285750">
              <a:buClr>
                <a:srgbClr val="FF0000"/>
              </a:buClr>
              <a:buSzPct val="150000"/>
              <a:buFont typeface="Wingdings" pitchFamily="2" charset="2"/>
              <a:buChar char="Ø"/>
            </a:pPr>
            <a:r>
              <a:rPr lang="ru-RU" sz="1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Ассоциация предприятий малого и среднего бизнеса в Республике Татарстан</a:t>
            </a:r>
          </a:p>
          <a:p>
            <a:pPr marL="285750" indent="-285750" algn="just">
              <a:buClr>
                <a:srgbClr val="FF0000"/>
              </a:buClr>
              <a:buSzPct val="150000"/>
              <a:buFont typeface="Wingdings" pitchFamily="2" charset="2"/>
              <a:buChar char="Ø"/>
            </a:pPr>
            <a:endParaRPr lang="ru-RU" sz="15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Clr>
                <a:srgbClr val="FF0000"/>
              </a:buClr>
              <a:buSzPct val="150000"/>
              <a:buFont typeface="Wingdings" pitchFamily="2" charset="2"/>
              <a:buChar char="Ø"/>
            </a:pPr>
            <a:endParaRPr lang="ru-RU" sz="15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25823" y="1039708"/>
            <a:ext cx="6199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Ресурсное обеспечение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292480" y="4589178"/>
            <a:ext cx="3600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Финансовые </a:t>
            </a:r>
            <a:r>
              <a:rPr lang="ru-RU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ресурсы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Picture 2" descr="C:\Users\Chumakova\Desktop\avtokredit-v-devon-kredit-banke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578" y="5249173"/>
            <a:ext cx="964211" cy="69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Chumakova\Desktop\probiznesbank_im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142" y="6028830"/>
            <a:ext cx="1035084" cy="51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C:\Users\Chumakova\Desktop\ak_bars_bank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261" y="5203175"/>
            <a:ext cx="940984" cy="51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Chumakova\Desktop\800x600_48269_sber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248" y="5203175"/>
            <a:ext cx="1028241" cy="77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9" descr="C:\Users\Chumakova\Desktop\press_r_0310E1EF-5742-4A80-85B8-75E372E96280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5" b="10258"/>
          <a:stretch/>
        </p:blipFill>
        <p:spPr bwMode="auto">
          <a:xfrm>
            <a:off x="5335228" y="6028830"/>
            <a:ext cx="1030676" cy="75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C:\Users\Chumakova\Desktop\kamskiy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115" y="6285897"/>
            <a:ext cx="794829" cy="50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" t="18861" r="71360" b="74263"/>
          <a:stretch/>
        </p:blipFill>
        <p:spPr bwMode="auto">
          <a:xfrm>
            <a:off x="6422091" y="5940494"/>
            <a:ext cx="1229105" cy="270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85935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3"/>
          <p:cNvSpPr txBox="1">
            <a:spLocks noGrp="1"/>
          </p:cNvSpPr>
          <p:nvPr>
            <p:ph type="title"/>
          </p:nvPr>
        </p:nvSpPr>
        <p:spPr>
          <a:xfrm>
            <a:off x="761727" y="1099427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Нормативные правовые акты в сфере инвестиционной деятельности</a:t>
            </a:r>
            <a:br>
              <a:rPr lang="ru-RU" sz="2400" b="1" dirty="0">
                <a:solidFill>
                  <a:schemeClr val="tx2">
                    <a:lumMod val="50000"/>
                  </a:schemeClr>
                </a:solidFill>
              </a:rPr>
            </a:b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13756" y="1978619"/>
            <a:ext cx="7848871" cy="452431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just"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sz="1600" dirty="0" smtClean="0">
                <a:latin typeface="Times New Roman"/>
                <a:ea typeface="Times New Roman"/>
              </a:rPr>
              <a:t>Федеральный </a:t>
            </a:r>
            <a:r>
              <a:rPr lang="ru-RU" sz="1600" dirty="0">
                <a:latin typeface="Times New Roman"/>
                <a:ea typeface="Times New Roman"/>
              </a:rPr>
              <a:t>закон от 06.10.2003 № 131-ФЗ «Об общих принципах организации местного самоуправления в Российской Федерации» (в части вопросов местного самоуправления);</a:t>
            </a: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sz="1600" dirty="0">
                <a:latin typeface="Times New Roman"/>
                <a:ea typeface="Times New Roman"/>
              </a:rPr>
              <a:t>Федеральный Закон от 25.02.1999 № 39-ФЗ «Об инвестиционной деятельности в Российской Федерации, осуществляемой в форме капитальных вложений» (в </a:t>
            </a:r>
            <a:r>
              <a:rPr lang="en-US" sz="1600" dirty="0">
                <a:latin typeface="Times New Roman"/>
                <a:ea typeface="Times New Roman"/>
              </a:rPr>
              <a:t>I</a:t>
            </a:r>
            <a:r>
              <a:rPr lang="ru-RU" sz="1600" dirty="0">
                <a:latin typeface="Times New Roman"/>
                <a:ea typeface="Times New Roman"/>
              </a:rPr>
              <a:t> части форм и методов регулирования инвестиционной деятельности, осуществляемой в форме капитальных вложений, органами местного самоуправления);</a:t>
            </a: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sz="1600" dirty="0">
                <a:latin typeface="Times New Roman"/>
                <a:ea typeface="Times New Roman"/>
              </a:rPr>
              <a:t>Федеральный Закон от 24.07.2007 №</a:t>
            </a:r>
            <a:r>
              <a:rPr lang="ru-RU" sz="16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sz="1600" dirty="0">
                <a:latin typeface="Times New Roman"/>
                <a:ea typeface="Times New Roman"/>
              </a:rPr>
              <a:t>209-ФЗ</a:t>
            </a:r>
            <a:r>
              <a:rPr lang="ru-RU" sz="16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sz="1600" dirty="0">
                <a:latin typeface="Times New Roman"/>
                <a:ea typeface="Times New Roman"/>
              </a:rPr>
              <a:t>«О развитии малого и среднего предпринимательства в Российской Федерации» (в части полномочий по формированию инфраструктуры для ведения предпринимательской деятельности</a:t>
            </a:r>
            <a:r>
              <a:rPr lang="ru-RU" sz="1600" dirty="0" smtClean="0">
                <a:latin typeface="Times New Roman"/>
                <a:ea typeface="Times New Roman"/>
              </a:rPr>
              <a:t>);</a:t>
            </a: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sz="1600" dirty="0" smtClean="0">
                <a:latin typeface="Times New Roman"/>
                <a:ea typeface="Times New Roman"/>
              </a:rPr>
              <a:t>Утверждена  «Стратегия социально-экономического развития </a:t>
            </a:r>
            <a:r>
              <a:rPr lang="ru-RU" sz="1600" dirty="0" err="1" smtClean="0">
                <a:latin typeface="Times New Roman"/>
                <a:ea typeface="Times New Roman"/>
              </a:rPr>
              <a:t>Елабужского</a:t>
            </a:r>
            <a:r>
              <a:rPr lang="ru-RU" sz="1600" dirty="0" smtClean="0">
                <a:latin typeface="Times New Roman"/>
                <a:ea typeface="Times New Roman"/>
              </a:rPr>
              <a:t> муниципального района до 2021 года и на перспективу до 2030 года». Решение Совета ЕМР от 13.09.2016 года № 90</a:t>
            </a: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sz="1600" dirty="0" smtClean="0">
                <a:latin typeface="Times New Roman"/>
                <a:ea typeface="Times New Roman"/>
              </a:rPr>
              <a:t>Утверждена «Инвестиционная </a:t>
            </a:r>
            <a:r>
              <a:rPr lang="ru-RU" sz="1600" dirty="0">
                <a:latin typeface="Times New Roman"/>
                <a:ea typeface="Times New Roman"/>
              </a:rPr>
              <a:t>декларация </a:t>
            </a:r>
            <a:r>
              <a:rPr lang="ru-RU" sz="1600" dirty="0" err="1" smtClean="0">
                <a:latin typeface="Times New Roman"/>
                <a:ea typeface="Times New Roman"/>
              </a:rPr>
              <a:t>Елабужского</a:t>
            </a:r>
            <a:r>
              <a:rPr lang="ru-RU" sz="1600" dirty="0" smtClean="0">
                <a:latin typeface="Times New Roman"/>
                <a:ea typeface="Times New Roman"/>
              </a:rPr>
              <a:t> </a:t>
            </a:r>
            <a:r>
              <a:rPr lang="ru-RU" sz="1600" dirty="0">
                <a:latin typeface="Times New Roman"/>
                <a:ea typeface="Times New Roman"/>
              </a:rPr>
              <a:t>муниципального </a:t>
            </a:r>
            <a:r>
              <a:rPr lang="ru-RU" sz="1600" dirty="0" smtClean="0">
                <a:latin typeface="Times New Roman"/>
                <a:ea typeface="Times New Roman"/>
              </a:rPr>
              <a:t>района Республики Татарстан». Постановление от 28.04.2014 </a:t>
            </a:r>
            <a:r>
              <a:rPr lang="ru-RU" sz="1600" dirty="0">
                <a:latin typeface="Times New Roman"/>
                <a:ea typeface="Times New Roman"/>
              </a:rPr>
              <a:t>№ </a:t>
            </a:r>
            <a:r>
              <a:rPr lang="ru-RU" sz="1600" dirty="0" smtClean="0">
                <a:latin typeface="Times New Roman"/>
                <a:ea typeface="Times New Roman"/>
              </a:rPr>
              <a:t>677 (разработана в целях </a:t>
            </a:r>
            <a:r>
              <a:rPr lang="ru-RU" sz="1600" dirty="0">
                <a:latin typeface="Times New Roman"/>
                <a:ea typeface="Times New Roman"/>
              </a:rPr>
              <a:t>создания в </a:t>
            </a:r>
            <a:r>
              <a:rPr lang="ru-RU" sz="1600" dirty="0" err="1" smtClean="0">
                <a:latin typeface="Times New Roman"/>
                <a:ea typeface="Times New Roman"/>
              </a:rPr>
              <a:t>Елабужском</a:t>
            </a:r>
            <a:r>
              <a:rPr lang="ru-RU" sz="1600" dirty="0" smtClean="0">
                <a:latin typeface="Times New Roman"/>
                <a:ea typeface="Times New Roman"/>
              </a:rPr>
              <a:t> </a:t>
            </a:r>
            <a:r>
              <a:rPr lang="ru-RU" sz="1600" dirty="0">
                <a:latin typeface="Times New Roman"/>
                <a:ea typeface="Times New Roman"/>
              </a:rPr>
              <a:t>муниципальном районе благоприятного инвестиционного </a:t>
            </a:r>
            <a:r>
              <a:rPr lang="ru-RU" sz="1600" dirty="0" smtClean="0">
                <a:latin typeface="Times New Roman"/>
                <a:ea typeface="Times New Roman"/>
              </a:rPr>
              <a:t>климата). 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47563" y="447055"/>
            <a:ext cx="41609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Font typeface="Wingdings 2" pitchFamily="18" charset="2"/>
              <a:buNone/>
            </a:pPr>
            <a:r>
              <a:rPr lang="ru-RU" sz="2400" b="1" dirty="0">
                <a:solidFill>
                  <a:schemeClr val="bg1"/>
                </a:solidFill>
              </a:rPr>
              <a:t>Нормативные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правовые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акты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8409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 descr="Pict2152"/>
          <p:cNvPicPr>
            <a:picLocks noChangeAspect="1" noChangeArrowheads="1"/>
          </p:cNvPicPr>
          <p:nvPr/>
        </p:nvPicPr>
        <p:blipFill>
          <a:blip r:embed="rId6" cstate="email">
            <a:lum bright="24000" contrast="24000"/>
          </a:blip>
          <a:srcRect/>
          <a:stretch>
            <a:fillRect/>
          </a:stretch>
        </p:blipFill>
        <p:spPr bwMode="auto">
          <a:xfrm>
            <a:off x="4860032" y="1058267"/>
            <a:ext cx="4248472" cy="5755109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Прямоугольник 2"/>
          <p:cNvSpPr>
            <a:spLocks noChangeArrowheads="1"/>
          </p:cNvSpPr>
          <p:nvPr/>
        </p:nvSpPr>
        <p:spPr bwMode="auto">
          <a:xfrm>
            <a:off x="296675" y="1924091"/>
            <a:ext cx="401853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ja-JP" sz="3600" b="1" i="1" dirty="0" smtClean="0">
                <a:solidFill>
                  <a:srgbClr val="FF0000"/>
                </a:solidFill>
                <a:cs typeface="Times New Roman" pitchFamily="18" charset="0"/>
              </a:rPr>
              <a:t>Ждем Вас на </a:t>
            </a:r>
            <a:r>
              <a:rPr lang="ru-RU" altLang="ja-JP" sz="3600" b="1" i="1" dirty="0" err="1" smtClean="0">
                <a:solidFill>
                  <a:srgbClr val="FF0000"/>
                </a:solidFill>
                <a:cs typeface="Times New Roman" pitchFamily="18" charset="0"/>
              </a:rPr>
              <a:t>елабужской</a:t>
            </a:r>
            <a:r>
              <a:rPr lang="ru-RU" altLang="ja-JP" sz="3600" b="1" i="1" dirty="0" smtClean="0">
                <a:solidFill>
                  <a:srgbClr val="FF0000"/>
                </a:solidFill>
                <a:cs typeface="Times New Roman" pitchFamily="18" charset="0"/>
              </a:rPr>
              <a:t> земле!</a:t>
            </a:r>
            <a:endParaRPr lang="ru-RU" altLang="ja-JP" sz="3600" b="1" i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265182" y="4653136"/>
            <a:ext cx="359485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  <a:r>
              <a:rPr lang="ru-RU" sz="12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Глава </a:t>
            </a:r>
            <a:r>
              <a:rPr lang="ru-RU" sz="1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Елабужского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района, мэр 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Елабуга - Емельянов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Геннадий 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Егорович</a:t>
            </a:r>
          </a:p>
          <a:p>
            <a:pPr algn="just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Приемная:  телефон 8(85557) 31176, </a:t>
            </a:r>
          </a:p>
          <a:p>
            <a:pPr algn="just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факс : 8 (85557) 39852.</a:t>
            </a:r>
          </a:p>
          <a:p>
            <a:pPr algn="just"/>
            <a:endParaRPr lang="ru-RU" sz="1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Палата перспективного социально-экономического развития –председатель палаты </a:t>
            </a:r>
            <a:r>
              <a:rPr lang="ru-RU" sz="1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Хамидулин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Денис </a:t>
            </a:r>
            <a:r>
              <a:rPr lang="ru-RU" sz="1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Фаритович</a:t>
            </a:r>
            <a:endParaRPr lang="ru-RU" sz="12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Тел/факс.: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8(85557) 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4-48-95              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E-</a:t>
            </a:r>
            <a:r>
              <a:rPr lang="ru-RU" sz="1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РР.</a:t>
            </a:r>
            <a:r>
              <a:rPr lang="en-US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SER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@tatar.ru 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344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Содержимое 2"/>
          <p:cNvSpPr>
            <a:spLocks noGrp="1"/>
          </p:cNvSpPr>
          <p:nvPr>
            <p:ph idx="1"/>
          </p:nvPr>
        </p:nvSpPr>
        <p:spPr>
          <a:xfrm>
            <a:off x="7452320" y="359163"/>
            <a:ext cx="1656184" cy="532656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2400" b="1" dirty="0">
                <a:solidFill>
                  <a:schemeClr val="bg1"/>
                </a:solidFill>
              </a:rPr>
              <a:t>Туризм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7" name="Picture 4" descr="http://www.ruso-turisto.xlander.ru/photos/story_img_th/ZjdVBGTHmxc6RwnrtnWW.jpg?v=0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3F3F1"/>
              </a:clrFrom>
              <a:clrTo>
                <a:srgbClr val="F3F3F1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4" t="5114" r="43459" b="18798"/>
          <a:stretch/>
        </p:blipFill>
        <p:spPr bwMode="auto">
          <a:xfrm>
            <a:off x="5300465" y="809592"/>
            <a:ext cx="3592015" cy="384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302977" y="6381328"/>
            <a:ext cx="762000" cy="365125"/>
          </a:xfrm>
        </p:spPr>
        <p:txBody>
          <a:bodyPr/>
          <a:lstStyle/>
          <a:p>
            <a:fld id="{2621CB98-688C-43DB-8D04-2CB06FE43E9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76329" y="1095127"/>
            <a:ext cx="53202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Динамика туризма, </a:t>
            </a: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человек </a:t>
            </a: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в год</a:t>
            </a:r>
          </a:p>
        </p:txBody>
      </p:sp>
      <p:pic>
        <p:nvPicPr>
          <p:cNvPr id="11" name="Picture 2" descr="\\Timofeeva\для всех\Доклады\Доклад  главы 2013\Материалы для доклада\ЕГМЗ\Туризм 2012 года\Теплоходы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30510"/>
          <a:stretch/>
        </p:blipFill>
        <p:spPr bwMode="auto">
          <a:xfrm>
            <a:off x="251520" y="1525081"/>
            <a:ext cx="4438793" cy="23133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  <p:pic>
        <p:nvPicPr>
          <p:cNvPr id="12" name="Picture 2" descr="http://visit-tatarstan.com/system/images/top_sections/slider_images/images/000/000/052/original/%D0%98%D1%81%D1%82%D0%BE%D1%80%D0%B8%D0%BA%D0%BE-%D0%B0%D1%80%D1%85%D0%B5%D0%BE%D0%BB%D0%BE%D0%B3%D0%B8%D1%87%D0%B5%D1%81%D0%BA%D0%B8%D0%B9_%D0%BA%D0%BE%D0%BC%D0%BF%D0%BB%D0%B5%D0%BA%D1%81_%C2%AB%D0%95%D0%BB%D0%B0%D0%B1%D1%83%D0%B6%D1%81%D0%BA%D0%BE%D0%B5_(%D0%A7%D0%B5%D1%80%D1%82%D0%BE%D0%B2%D0%BE)_%D0%B3%D0%BE%D1%80%D0%BE%D0%B4%D0%B8%D1%89%D0%B5%C2%BB3.jpg?143449081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47"/>
          <a:stretch/>
        </p:blipFill>
        <p:spPr bwMode="auto">
          <a:xfrm>
            <a:off x="5300465" y="4365104"/>
            <a:ext cx="3600400" cy="204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Диаграмм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9313139"/>
              </p:ext>
            </p:extLst>
          </p:nvPr>
        </p:nvGraphicFramePr>
        <p:xfrm>
          <a:off x="578330" y="1095127"/>
          <a:ext cx="7882102" cy="5631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3090766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Содержимое 2"/>
          <p:cNvSpPr>
            <a:spLocks noGrp="1"/>
          </p:cNvSpPr>
          <p:nvPr>
            <p:ph idx="1"/>
          </p:nvPr>
        </p:nvSpPr>
        <p:spPr>
          <a:xfrm>
            <a:off x="7956376" y="359163"/>
            <a:ext cx="1152128" cy="532656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2400" b="1" dirty="0">
                <a:solidFill>
                  <a:schemeClr val="bg1"/>
                </a:solidFill>
              </a:rPr>
              <a:t>Туризм</a:t>
            </a:r>
          </a:p>
          <a:p>
            <a:pPr algn="ctr">
              <a:buNone/>
            </a:pP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763688" y="1052736"/>
            <a:ext cx="5688632" cy="430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spAutoFit/>
          </a:bodyPr>
          <a:lstStyle/>
          <a:p>
            <a:pPr algn="ctr">
              <a:defRPr/>
            </a:pP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       Елабуга – туристический город</a:t>
            </a:r>
          </a:p>
        </p:txBody>
      </p:sp>
      <p:graphicFrame>
        <p:nvGraphicFramePr>
          <p:cNvPr id="9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081339"/>
              </p:ext>
            </p:extLst>
          </p:nvPr>
        </p:nvGraphicFramePr>
        <p:xfrm>
          <a:off x="35496" y="3761971"/>
          <a:ext cx="5328591" cy="296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" name="Лист" r:id="rId6" imgW="8991600" imgH="5972121" progId="Excel.Sheet.8">
                  <p:embed/>
                </p:oleObj>
              </mc:Choice>
              <mc:Fallback>
                <p:oleObj name="Лист" r:id="rId6" imgW="8991600" imgH="5972121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96" y="3761971"/>
                        <a:ext cx="5328591" cy="296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4"/>
          <p:cNvSpPr>
            <a:spLocks noChangeArrowheads="1"/>
          </p:cNvSpPr>
          <p:nvPr/>
        </p:nvSpPr>
        <p:spPr bwMode="auto">
          <a:xfrm>
            <a:off x="0" y="3718381"/>
            <a:ext cx="2837088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148 теплоходов 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в 2016 году</a:t>
            </a:r>
            <a:endParaRPr lang="ru-RU" sz="20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pic>
        <p:nvPicPr>
          <p:cNvPr id="11" name="Picture 4" descr="http://img-fotki.yandex.ru/get/6309/11853254.d8/0_74f79_2bc8e7ca_XL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588" y="1580676"/>
            <a:ext cx="3519320" cy="235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://img04.rl0.ru/pgc/432x288/55489e04-6006-7f3e-6006-7f318fe0b2f1.photo.0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"/>
          <a:stretch/>
        </p:blipFill>
        <p:spPr bwMode="auto">
          <a:xfrm>
            <a:off x="116142" y="1580676"/>
            <a:ext cx="5247945" cy="199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http://www.akva-sarat.nichost.ru/upload/teplohod/razumovsky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6" r="5836"/>
          <a:stretch/>
        </p:blipFill>
        <p:spPr bwMode="auto">
          <a:xfrm>
            <a:off x="5468588" y="4041776"/>
            <a:ext cx="3519320" cy="240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6470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AniBizSlide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Ведун\Pictures\картинки для работы\герб Елабуги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624"/>
            <a:ext cx="1000245" cy="11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Содержимое 2"/>
          <p:cNvSpPr>
            <a:spLocks noGrp="1"/>
          </p:cNvSpPr>
          <p:nvPr>
            <p:ph idx="1"/>
          </p:nvPr>
        </p:nvSpPr>
        <p:spPr>
          <a:xfrm>
            <a:off x="2843808" y="359163"/>
            <a:ext cx="6264696" cy="532656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2400" b="1" dirty="0">
                <a:solidFill>
                  <a:schemeClr val="bg1"/>
                </a:solidFill>
              </a:rPr>
              <a:t>Туристический </a:t>
            </a:r>
            <a:r>
              <a:rPr lang="ru-RU" sz="2400" b="1" dirty="0" smtClean="0">
                <a:solidFill>
                  <a:schemeClr val="bg1"/>
                </a:solidFill>
              </a:rPr>
              <a:t>потенциал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3029028" y="79946"/>
            <a:ext cx="6044164" cy="3967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Arial" pitchFamily="34" charset="0"/>
              <a:buNone/>
            </a:pP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8" name="AutoShape 8" descr="https://lh4.googleusercontent.com/proxy/0pml4z_jUv2WpjvS_ayiJfY-1n_PLqip7wsDZSJS45KcSu8sCFVod0_iyn8esLPHua29iHrSdghhERwXOO0GD-JuIdlhl4Ie4Y_fnof5zQUbCPgrpVE4QcrQS2vg=s0-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17" descr="http://80.r.photoshare.ru/00806/007afe389294d2a169e5f1c1749a4a68432a76f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22" y="1103438"/>
            <a:ext cx="2811112" cy="18755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apogei-tour.ru/images/KAZAN/rr3414_066_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1" y="1050380"/>
            <a:ext cx="2773001" cy="17027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Documents and Settings\Admin\Мои документы\ФОТО\новый презентационный  фильм\008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384192" y="1050380"/>
            <a:ext cx="2506783" cy="1880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http://2.bp.blogspot.com/-Ki6zqCmu-XQ/UEyC40HD90I/AAAAAAAAANA/fF8-9N11Qto/s1600/egpu0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22" y="5057800"/>
            <a:ext cx="2736304" cy="1800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http://upload.wikimedia.org/wikipedia/commons/6/64/Elabuga_ul_gassara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7" y="5083047"/>
            <a:ext cx="2556975" cy="1774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8" descr="G:\Admin\Мои документы\ФОТО\ЕГМЗ\новый презентационный  фильм\113.jpg"/>
          <p:cNvPicPr>
            <a:picLocks noChangeAspect="1" noChangeArrowheads="1"/>
          </p:cNvPicPr>
          <p:nvPr/>
        </p:nvPicPr>
        <p:blipFill>
          <a:blip r:embed="rId11" cstate="email"/>
          <a:stretch>
            <a:fillRect/>
          </a:stretch>
        </p:blipFill>
        <p:spPr bwMode="auto">
          <a:xfrm>
            <a:off x="3402651" y="5025218"/>
            <a:ext cx="2488325" cy="1866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4" descr="D:\Работа\АЛИЯ\ПРЕЗЕНТАЦИИ ГОРОДА\в Казань\70205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22" y="2978951"/>
            <a:ext cx="2873453" cy="19582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:\Работа\АЛИЯ\ПРЕЗЕНТАЦИИ ГОРОДА\в Казань\e87c39a19918129d4fa3687b584ef53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000" y="2978951"/>
            <a:ext cx="2759095" cy="1915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292" y="2348880"/>
            <a:ext cx="4495417" cy="29984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34457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1664</TotalTime>
  <Words>3664</Words>
  <Application>Microsoft Office PowerPoint</Application>
  <PresentationFormat>Экран (4:3)</PresentationFormat>
  <Paragraphs>782</Paragraphs>
  <Slides>68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70" baseType="lpstr">
      <vt:lpstr>Тема Office</vt:lpstr>
      <vt:lpstr>Лист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Инфраструктура поддержки предпринимательства</vt:lpstr>
      <vt:lpstr>Презентация PowerPoint</vt:lpstr>
      <vt:lpstr>Индустриальный парк СИНЕРГИЯ на территории ОЭЗ ППТ «Алабуга»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Муниципальные инструменты поддержки </vt:lpstr>
      <vt:lpstr>Презентация PowerPoint</vt:lpstr>
      <vt:lpstr>Нормативные правовые акты в сфере инвестиционной деятельности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ABDRASHITOVA</dc:creator>
  <cp:lastModifiedBy>Chumakova</cp:lastModifiedBy>
  <cp:revision>92</cp:revision>
  <dcterms:created xsi:type="dcterms:W3CDTF">2017-05-16T13:00:03Z</dcterms:created>
  <dcterms:modified xsi:type="dcterms:W3CDTF">2017-06-21T06:01:43Z</dcterms:modified>
</cp:coreProperties>
</file>